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 id="2147483660" r:id="rId6"/>
  </p:sldMasterIdLst>
  <p:notesMasterIdLst>
    <p:notesMasterId r:id="rId22"/>
  </p:notesMasterIdLst>
  <p:sldIdLst>
    <p:sldId id="261" r:id="rId7"/>
    <p:sldId id="263" r:id="rId8"/>
    <p:sldId id="264" r:id="rId9"/>
    <p:sldId id="297" r:id="rId10"/>
    <p:sldId id="270" r:id="rId11"/>
    <p:sldId id="426" r:id="rId12"/>
    <p:sldId id="425" r:id="rId13"/>
    <p:sldId id="424" r:id="rId14"/>
    <p:sldId id="271" r:id="rId15"/>
    <p:sldId id="288" r:id="rId16"/>
    <p:sldId id="289" r:id="rId17"/>
    <p:sldId id="272" r:id="rId18"/>
    <p:sldId id="273" r:id="rId19"/>
    <p:sldId id="292" r:id="rId20"/>
    <p:sldId id="29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1" clrIdx="0"/>
  <p:cmAuthor id="2" name="Hershey, Christine" initials="CH"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99" autoAdjust="0"/>
    <p:restoredTop sz="93264" autoAdjust="0"/>
  </p:normalViewPr>
  <p:slideViewPr>
    <p:cSldViewPr snapToGrid="0" snapToObjects="1">
      <p:cViewPr varScale="1">
        <p:scale>
          <a:sx n="104" d="100"/>
          <a:sy n="104" d="100"/>
        </p:scale>
        <p:origin x="984"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B7E705-9C13-1C4F-B3FC-332A008A03B5}" type="datetimeFigureOut">
              <a:rPr lang="en-US" smtClean="0"/>
              <a:t>8/8/2022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46B8C-B910-BF49-A73D-C45B5A537964}" type="slidenum">
              <a:rPr lang="en-US" smtClean="0"/>
              <a:t>‹#›</a:t>
            </a:fld>
            <a:endParaRPr lang="en-US"/>
          </a:p>
        </p:txBody>
      </p:sp>
    </p:spTree>
    <p:extLst>
      <p:ext uri="{BB962C8B-B14F-4D97-AF65-F5344CB8AC3E}">
        <p14:creationId xmlns:p14="http://schemas.microsoft.com/office/powerpoint/2010/main" val="1591044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ru-Ru" altLang="en-US" sz="1200">
              <a:solidFill>
                <a:prstClr val="black"/>
              </a:solidFill>
              <a:latin typeface="Times" charset="0"/>
            </a:endParaRPr>
          </a:p>
        </p:txBody>
      </p:sp>
    </p:spTree>
    <p:extLst>
      <p:ext uri="{BB962C8B-B14F-4D97-AF65-F5344CB8AC3E}">
        <p14:creationId xmlns:p14="http://schemas.microsoft.com/office/powerpoint/2010/main" val="1735562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этом и последующем слайдах описывается содержание NSCA 2.0, а также приведена подробная информация об инструментах, отчетах и другой документации, предоставляемой партнерам и исполнителям для проведения NSCA.</a:t>
            </a:r>
            <a:endParaRPr lang="ru-Ru" dirty="0"/>
          </a:p>
          <a:p>
            <a:pPr algn="l" rtl="0"/>
            <a:r>
              <a:rPr lang="ru-Ru" b="0" i="0" u="none" baseline="0"/>
              <a:t>Подчеркните, что часть этого не требует международной технической поддержки. Не забывайте об этом, несмотря на то, что многие из примеров, которые мы будем приводить за следующие четыре дня, будут основаны на нашем опыте проведения оценки совместно с международным партнером по реализации. Набор инструментов для управления закупками и снабжением ВОЗ содержит ссылку на материалы NSCA.</a:t>
            </a:r>
            <a:endParaRPr lang="ru-Ru" altLang="en-US" baseline="0" dirty="0"/>
          </a:p>
          <a:p>
            <a:endParaRPr lang="ru-Ru" dirty="0"/>
          </a:p>
        </p:txBody>
      </p:sp>
      <p:sp>
        <p:nvSpPr>
          <p:cNvPr id="4" name="Slide Number Placeholder 3"/>
          <p:cNvSpPr>
            <a:spLocks noGrp="1"/>
          </p:cNvSpPr>
          <p:nvPr>
            <p:ph type="sldNum" sz="quarter" idx="10"/>
          </p:nvPr>
        </p:nvSpPr>
        <p:spPr/>
        <p:txBody>
          <a:bodyPr/>
          <a:lstStyle/>
          <a:p>
            <a:pPr algn="l" rtl="0"/>
            <a:fld id="{950B9C52-E2F9-4229-A752-FF3A322C8BC5}" type="slidenum">
              <a:rPr/>
              <a:t>12</a:t>
            </a:fld>
            <a:endParaRPr lang="ru-Ru" dirty="0"/>
          </a:p>
        </p:txBody>
      </p:sp>
    </p:spTree>
    <p:extLst>
      <p:ext uri="{BB962C8B-B14F-4D97-AF65-F5344CB8AC3E}">
        <p14:creationId xmlns:p14="http://schemas.microsoft.com/office/powerpoint/2010/main" val="4017525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На этом графике показаны различные компоненты, включенные в набор инструментов NSCA 2.0.</a:t>
            </a:r>
            <a:endParaRPr lang="ru-Ru" dirty="0"/>
          </a:p>
          <a:p>
            <a:pPr algn="l" rtl="0"/>
            <a:r>
              <a:rPr lang="ru-Ru" b="0" i="0" u="none" baseline="0"/>
              <a:t>Набор инструментов представлен на сайте Программы USAID в отношении глобальной цепи поставок в сфере здравоохранения, а также в наборе инструментов для управления закупками и снабжением ВОЗ (psmtoolbox.org).</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13</a:t>
            </a:fld>
            <a:endParaRPr lang="ru-Ru"/>
          </a:p>
        </p:txBody>
      </p:sp>
    </p:spTree>
    <p:extLst>
      <p:ext uri="{BB962C8B-B14F-4D97-AF65-F5344CB8AC3E}">
        <p14:creationId xmlns:p14="http://schemas.microsoft.com/office/powerpoint/2010/main" val="660169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Этот срок является ориентировочным, и на третий день мы гораздо более подробно рассмотрим длительность каждой стадии и ее содержание.</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14</a:t>
            </a:fld>
            <a:endParaRPr lang="ru-Ru"/>
          </a:p>
        </p:txBody>
      </p:sp>
    </p:spTree>
    <p:extLst>
      <p:ext uri="{BB962C8B-B14F-4D97-AF65-F5344CB8AC3E}">
        <p14:creationId xmlns:p14="http://schemas.microsoft.com/office/powerpoint/2010/main" val="395043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Данный слайд также включает структуру групп и стадии, на которых они принимают участие в проекте. Более подробная информация об этом будет предоставлена на третий день.</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15</a:t>
            </a:fld>
            <a:endParaRPr lang="ru-Ru"/>
          </a:p>
        </p:txBody>
      </p:sp>
    </p:spTree>
    <p:extLst>
      <p:ext uri="{BB962C8B-B14F-4D97-AF65-F5344CB8AC3E}">
        <p14:creationId xmlns:p14="http://schemas.microsoft.com/office/powerpoint/2010/main" val="1967564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Данный инструмент основан на знаниях частного сектора и текущей передовой практике и призван оказывать влияние на структуру и принцип выставления оценки инструмента, в дополнение к сопоставлению с существующими инструментами, разработанными спонсорами и партнерами по реализации для применения в государственном секторе. В ходе нашей сегодняшней встречи мы рассмотрим разницу между эффективностью и возможностями/зрелостью цепи поставок.</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4</a:t>
            </a:fld>
            <a:endParaRPr lang="ru-Ru"/>
          </a:p>
        </p:txBody>
      </p:sp>
    </p:spTree>
    <p:extLst>
      <p:ext uri="{BB962C8B-B14F-4D97-AF65-F5344CB8AC3E}">
        <p14:creationId xmlns:p14="http://schemas.microsoft.com/office/powerpoint/2010/main" val="50945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24 страны, включая Гану и Гвинею, проводили оценку в 2019 году. Руанда и Замбия провели пилотную оценку NSCA 2.0 (выделена красным), а Уганда, Гана и Гвинея провели окончательную версию оценки NSCA (выделена пурпурным). Объясните разницу цвета текста участникам, так как они, возможно, не смогут увидеть примечание в нижней части слайда. Основная мысль заключается в том, что инструмент прошел масштабные испытания и был развернут в ряде различных стран.</a:t>
            </a:r>
          </a:p>
          <a:p>
            <a:pPr algn="l" rtl="0"/>
            <a:r>
              <a:rPr lang="ru-Ru" b="0" i="0" u="none" baseline="0"/>
              <a:t>Выделите Руанду и объясните, что пилотная оценка NSCA 2.0 стала третьей по счету NSCA, проведенной в стране, и министерство здравоохранения Руанды активно руководит процедурой оценки NSCA после проведения в 2015 году самостоятельной оценки с минимальной технической поддержкой Системы управления цепью поставок (SCMS).  </a:t>
            </a:r>
          </a:p>
          <a:p>
            <a:pPr algn="l" rtl="0"/>
            <a:r>
              <a:rPr lang="ru-Ru" b="0" i="0" u="none" baseline="0"/>
              <a:t>Как правило, инициатором проведения оценки в стране выступает страна, а затем процедура получает поддержку со стороны спонсора, например USAID. Применение страной инструмента для работы с областями цепи поставок или для оценки системы в целом зависит от нужд каждой конкретной страны. Оценка проводилась при поддержке не только USAID, но и других спонсоров, таких как Глобальный фонд. Кроме того, Глобальный фонд и USAID провели совместную оценку NSCA в Уганде, которая стала первой полномасштабной оценкой NSCA 2.0 после двух пилотных программ.</a:t>
            </a:r>
            <a:endParaRPr lang="ru-Ru" altLang="en-US" dirty="0"/>
          </a:p>
        </p:txBody>
      </p:sp>
      <p:sp>
        <p:nvSpPr>
          <p:cNvPr id="33796"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1363" indent="-284163">
              <a:defRPr sz="2800">
                <a:solidFill>
                  <a:schemeClr val="tx1"/>
                </a:solidFill>
                <a:latin typeface="Arial" panose="020B0604020202020204" pitchFamily="34" charset="0"/>
              </a:defRPr>
            </a:lvl2pPr>
            <a:lvl3pPr marL="1141413" indent="-227013">
              <a:defRPr sz="2800">
                <a:solidFill>
                  <a:schemeClr val="tx1"/>
                </a:solidFill>
                <a:latin typeface="Arial" panose="020B0604020202020204" pitchFamily="34" charset="0"/>
              </a:defRPr>
            </a:lvl3pPr>
            <a:lvl4pPr marL="1598613" indent="-227013">
              <a:defRPr sz="2800">
                <a:solidFill>
                  <a:schemeClr val="tx1"/>
                </a:solidFill>
                <a:latin typeface="Arial" panose="020B0604020202020204" pitchFamily="34" charset="0"/>
              </a:defRPr>
            </a:lvl4pPr>
            <a:lvl5pPr marL="2055813" indent="-227013">
              <a:defRPr sz="2800">
                <a:solidFill>
                  <a:schemeClr val="tx1"/>
                </a:solidFill>
                <a:latin typeface="Arial" panose="020B0604020202020204" pitchFamily="34" charset="0"/>
              </a:defRPr>
            </a:lvl5pPr>
            <a:lvl6pPr marL="2513013" indent="-227013" eaLnBrk="0" fontAlgn="base" hangingPunct="0">
              <a:spcBef>
                <a:spcPct val="0"/>
              </a:spcBef>
              <a:spcAft>
                <a:spcPct val="0"/>
              </a:spcAft>
              <a:defRPr sz="2800">
                <a:solidFill>
                  <a:schemeClr val="tx1"/>
                </a:solidFill>
                <a:latin typeface="Arial" panose="020B0604020202020204" pitchFamily="34" charset="0"/>
              </a:defRPr>
            </a:lvl6pPr>
            <a:lvl7pPr marL="2970213" indent="-227013" eaLnBrk="0" fontAlgn="base" hangingPunct="0">
              <a:spcBef>
                <a:spcPct val="0"/>
              </a:spcBef>
              <a:spcAft>
                <a:spcPct val="0"/>
              </a:spcAft>
              <a:defRPr sz="2800">
                <a:solidFill>
                  <a:schemeClr val="tx1"/>
                </a:solidFill>
                <a:latin typeface="Arial" panose="020B0604020202020204" pitchFamily="34" charset="0"/>
              </a:defRPr>
            </a:lvl7pPr>
            <a:lvl8pPr marL="3427413" indent="-227013" eaLnBrk="0" fontAlgn="base" hangingPunct="0">
              <a:spcBef>
                <a:spcPct val="0"/>
              </a:spcBef>
              <a:spcAft>
                <a:spcPct val="0"/>
              </a:spcAft>
              <a:defRPr sz="2800">
                <a:solidFill>
                  <a:schemeClr val="tx1"/>
                </a:solidFill>
                <a:latin typeface="Arial" panose="020B0604020202020204" pitchFamily="34" charset="0"/>
              </a:defRPr>
            </a:lvl8pPr>
            <a:lvl9pPr marL="3884613" indent="-227013" eaLnBrk="0" fontAlgn="base" hangingPunct="0">
              <a:spcBef>
                <a:spcPct val="0"/>
              </a:spcBef>
              <a:spcAft>
                <a:spcPct val="0"/>
              </a:spcAft>
              <a:defRPr sz="2800">
                <a:solidFill>
                  <a:schemeClr val="tx1"/>
                </a:solidFill>
                <a:latin typeface="Arial" panose="020B0604020202020204" pitchFamily="34" charset="0"/>
              </a:defRPr>
            </a:lvl9pPr>
          </a:lstStyle>
          <a:p>
            <a:pPr algn="l" rtl="0"/>
            <a:fld id="{C3F249B1-138D-4D24-81B0-F73AF1184C01}" type="slidenum">
              <a:rPr sz="1200">
                <a:solidFill>
                  <a:srgbClr val="000000"/>
                </a:solidFill>
                <a:latin typeface="Times" panose="02020603050405020304" pitchFamily="18" charset="0"/>
              </a:rPr>
              <a:pPr/>
              <a:t>5</a:t>
            </a:fld>
            <a:endParaRPr lang="ru-Ru" altLang="en-US" sz="1200" dirty="0">
              <a:solidFill>
                <a:srgbClr val="000000"/>
              </a:solidFill>
              <a:latin typeface="Times" panose="02020603050405020304" pitchFamily="18" charset="0"/>
            </a:endParaRPr>
          </a:p>
        </p:txBody>
      </p:sp>
    </p:spTree>
    <p:extLst>
      <p:ext uri="{BB962C8B-B14F-4D97-AF65-F5344CB8AC3E}">
        <p14:creationId xmlns:p14="http://schemas.microsoft.com/office/powerpoint/2010/main" val="864255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таблице на предыдущем слайде приведены три разных объема проведения оценки NSCA. Полномасштабная оценка задействует все наборы функциональных модулей и включает оценку на всех уровнях цепи поставок. Целевая оценка NSCA направлена только на один уровень или один модуль (это может быть подмножество уровней или модулей). Краткая оценка NSCA представляет собой небольшую целевую выборку. Страна может выбрать тот вариант, который в большей степени соответствует ее потребностям, в зависимости от бюджета, задач, целей и сроков. На следующем слайде представлено дерево решений.  </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6</a:t>
            </a:fld>
            <a:endParaRPr lang="ru-Ru"/>
          </a:p>
        </p:txBody>
      </p:sp>
    </p:spTree>
    <p:extLst>
      <p:ext uri="{BB962C8B-B14F-4D97-AF65-F5344CB8AC3E}">
        <p14:creationId xmlns:p14="http://schemas.microsoft.com/office/powerpoint/2010/main" val="2566305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Рекомендуем ознакомить участников с содержанием, так как маловероятно, что они смогут прочитать данный слайд. Информация будет предоставлена в форме раздаточного материала. Синим выделены необходимые ресурсы. Возможно, эти сведения указаны только здесь, поэтому отведите достаточно времени на ознакомление с информацией. Обратите внимание, что остальная часть наших презентаций будет посвящена проведению полномасштабной оценки NSCA, но не забывайте о наличии данных вариантов.</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7</a:t>
            </a:fld>
            <a:endParaRPr lang="ru-Ru"/>
          </a:p>
        </p:txBody>
      </p:sp>
    </p:spTree>
    <p:extLst>
      <p:ext uri="{BB962C8B-B14F-4D97-AF65-F5344CB8AC3E}">
        <p14:creationId xmlns:p14="http://schemas.microsoft.com/office/powerpoint/2010/main" val="1523125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На четвертый день мы рассмотрим множество вариантов составления отчетов по результатам NSCA. В рамках расширения пула организаций, применяющих данный инструмент, мы проводим курсы обучения, подобные этому, и обеспечиваем доступность инструментов для использования.</a:t>
            </a:r>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8</a:t>
            </a:fld>
            <a:endParaRPr lang="ru-Ru"/>
          </a:p>
        </p:txBody>
      </p:sp>
    </p:spTree>
    <p:extLst>
      <p:ext uri="{BB962C8B-B14F-4D97-AF65-F5344CB8AC3E}">
        <p14:creationId xmlns:p14="http://schemas.microsoft.com/office/powerpoint/2010/main" val="2566305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0" i="0" u="none" kern="0" baseline="0"/>
              <a:t>Важные аспекты основаны на данных, автоматизированы, имеют стандарт</a:t>
            </a:r>
          </a:p>
          <a:p>
            <a:endParaRPr lang="ru-Ru" dirty="0"/>
          </a:p>
          <a:p>
            <a:pPr algn="l" rtl="0"/>
            <a:r>
              <a:rPr lang="ru-Ru" b="0" i="0" u="none" baseline="0"/>
              <a:t>Свяжите с изменениями, внесенными в NSCA 1.0, что делает оценку лучше, подчеркните изменения и доработки, а не проблемы с версией 1.0.</a:t>
            </a:r>
          </a:p>
          <a:p>
            <a:pPr algn="l" rtl="0"/>
            <a:r>
              <a:rPr lang="ru-Ru" sz="1200" b="0" i="0" u="none" kern="1200" baseline="0">
                <a:solidFill>
                  <a:schemeClr val="tx1"/>
                </a:solidFill>
                <a:effectLst/>
                <a:latin typeface="+mn-lt"/>
                <a:ea typeface="+mn-ea"/>
                <a:cs typeface="+mn-cs"/>
              </a:rPr>
              <a:t>Работа проведена для приведения в соответствии с другими инструментами оценки цепи поставок и КПЭ, такими как EVM, ISG и пр.</a:t>
            </a:r>
            <a:endParaRPr lang="ru-Ru" dirty="0"/>
          </a:p>
        </p:txBody>
      </p:sp>
      <p:sp>
        <p:nvSpPr>
          <p:cNvPr id="4" name="Slide Number Placeholder 3"/>
          <p:cNvSpPr>
            <a:spLocks noGrp="1"/>
          </p:cNvSpPr>
          <p:nvPr>
            <p:ph type="sldNum" sz="quarter" idx="10"/>
          </p:nvPr>
        </p:nvSpPr>
        <p:spPr/>
        <p:txBody>
          <a:bodyPr/>
          <a:lstStyle/>
          <a:p>
            <a:pPr algn="l" rtl="0"/>
            <a:fld id="{950B9C52-E2F9-4229-A752-FF3A322C8BC5}" type="slidenum">
              <a:rPr/>
              <a:t>9</a:t>
            </a:fld>
            <a:endParaRPr lang="ru-Ru" dirty="0"/>
          </a:p>
        </p:txBody>
      </p:sp>
    </p:spTree>
    <p:extLst>
      <p:ext uri="{BB962C8B-B14F-4D97-AF65-F5344CB8AC3E}">
        <p14:creationId xmlns:p14="http://schemas.microsoft.com/office/powerpoint/2010/main" val="3462427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Оценка NSCA перекрывается другими видами имеющихся инструментов. Синим цветом выделены другие инструменты, которые могут лучше подойти для какой-либо определенной потребности. NSCA — это очень мощный инструмент, который, однако, не заменяет потребности проведения других видов оценок. Пройдите по кругам, чтобы описать инструменты, которые могут дополнить NSCA, и подчеркните области, в которых лучше использовать данные инструменты в зависимости от потребностей в конкретный момент времени, а также обратите внимание участников на проблемы или сомнения, например, если основное сомнение касается стоимости операции, то вместо NSCA лучше провести аудит, хотя NSCA может выявить области низкой эффективности, которые, в случае их корректировки, могут помочь сэкономить расходы.  Понимание нужд и взаимодополняемости представляют собой основные идеи данного слайда.</a:t>
            </a:r>
            <a:endParaRPr lang="ru-Ru" dirty="0"/>
          </a:p>
          <a:p>
            <a:endParaRPr lang="ru-Ru" baseline="0" dirty="0"/>
          </a:p>
        </p:txBody>
      </p:sp>
      <p:sp>
        <p:nvSpPr>
          <p:cNvPr id="4" name="Slide Number Placeholder 3"/>
          <p:cNvSpPr>
            <a:spLocks noGrp="1"/>
          </p:cNvSpPr>
          <p:nvPr>
            <p:ph type="sldNum" sz="quarter" idx="10"/>
          </p:nvPr>
        </p:nvSpPr>
        <p:spPr/>
        <p:txBody>
          <a:bodyPr/>
          <a:lstStyle/>
          <a:p>
            <a:pPr algn="l" rtl="0"/>
            <a:fld id="{950B9C52-E2F9-4229-A752-FF3A322C8BC5}" type="slidenum">
              <a:rPr/>
              <a:t>10</a:t>
            </a:fld>
            <a:endParaRPr lang="ru-Ru" dirty="0"/>
          </a:p>
        </p:txBody>
      </p:sp>
    </p:spTree>
    <p:extLst>
      <p:ext uri="{BB962C8B-B14F-4D97-AF65-F5344CB8AC3E}">
        <p14:creationId xmlns:p14="http://schemas.microsoft.com/office/powerpoint/2010/main" val="2826007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Не забывайте, что это первое знакомство с моделью технологической зрелости и КПЭ. NSCA поможет выявить пробелы в системе, но не может определить причины этих пробелов. Качество, глубина и широта имеющихся данных будут оказывать влияние на результаты NSCA, улучшая или ухудшая их.</a:t>
            </a:r>
            <a:endParaRPr lang="ru-Ru" dirty="0"/>
          </a:p>
          <a:p>
            <a:endParaRPr lang="ru-Ru" dirty="0"/>
          </a:p>
        </p:txBody>
      </p:sp>
      <p:sp>
        <p:nvSpPr>
          <p:cNvPr id="4" name="Slide Number Placeholder 3"/>
          <p:cNvSpPr>
            <a:spLocks noGrp="1"/>
          </p:cNvSpPr>
          <p:nvPr>
            <p:ph type="sldNum" sz="quarter" idx="10"/>
          </p:nvPr>
        </p:nvSpPr>
        <p:spPr/>
        <p:txBody>
          <a:bodyPr/>
          <a:lstStyle/>
          <a:p>
            <a:pPr algn="l" rtl="0"/>
            <a:fld id="{950B9C52-E2F9-4229-A752-FF3A322C8BC5}" type="slidenum">
              <a:rPr/>
              <a:t>11</a:t>
            </a:fld>
            <a:endParaRPr lang="ru-Ru" dirty="0"/>
          </a:p>
        </p:txBody>
      </p:sp>
    </p:spTree>
    <p:extLst>
      <p:ext uri="{BB962C8B-B14F-4D97-AF65-F5344CB8AC3E}">
        <p14:creationId xmlns:p14="http://schemas.microsoft.com/office/powerpoint/2010/main" val="3612394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F7B41B-85FD-B444-9E33-39DEAD841832}" type="datetimeFigureOut">
              <a:rPr lang="en-US" smtClean="0"/>
              <a:t>8/8/2022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03251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8/8/2022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923885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8/8/2022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79333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203200" y="1752600"/>
            <a:ext cx="11988800" cy="5105400"/>
          </a:xfrm>
          <a:prstGeom prst="rect">
            <a:avLst/>
          </a:prstGeom>
          <a:solidFill>
            <a:srgbClr val="DDDDDD"/>
          </a:solidFill>
          <a:ln>
            <a:noFill/>
          </a:ln>
          <a:effectLst/>
          <a:extLst>
            <a:ext uri="{91240B29-F687-4F45-9708-019B960494DF}">
              <a14:hiddenLine xmlns:a14="http://schemas.microsoft.com/office/drawing/2010/main" w="9525">
                <a:solidFill>
                  <a:schemeClr val="tx1">
                    <a:alpha val="50195"/>
                  </a:schemeClr>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pic>
        <p:nvPicPr>
          <p:cNvPr id="7" name="Picture 2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607485" y="455613"/>
            <a:ext cx="4006849"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1016000" y="2362200"/>
            <a:ext cx="10363200" cy="1143000"/>
          </a:xfrm>
        </p:spPr>
        <p:txBody>
          <a:bodyPr/>
          <a:lstStyle>
            <a:lvl1pPr algn="ctr">
              <a:defRPr sz="4000"/>
            </a:lvl1pPr>
          </a:lstStyle>
          <a:p>
            <a:pPr lvl="0"/>
            <a:r>
              <a:rPr lang="en-US" altLang="en-US" noProof="0"/>
              <a:t>Click to edit Master title style</a:t>
            </a:r>
          </a:p>
        </p:txBody>
      </p:sp>
      <p:sp>
        <p:nvSpPr>
          <p:cNvPr id="5123" name="Rectangle 3"/>
          <p:cNvSpPr>
            <a:spLocks noGrp="1" noChangeArrowheads="1"/>
          </p:cNvSpPr>
          <p:nvPr>
            <p:ph type="subTitle" idx="1"/>
          </p:nvPr>
        </p:nvSpPr>
        <p:spPr>
          <a:xfrm>
            <a:off x="1828800" y="3733800"/>
            <a:ext cx="8534400" cy="1752600"/>
          </a:xfrm>
        </p:spPr>
        <p:txBody>
          <a:bodyPr/>
          <a:lstStyle>
            <a:lvl1pPr marL="0" indent="0" algn="ctr">
              <a:buFontTx/>
              <a:buNone/>
              <a:defRPr/>
            </a:lvl1pPr>
          </a:lstStyle>
          <a:p>
            <a:pPr lvl="0"/>
            <a:r>
              <a:rPr lang="en-US" altLang="en-US" noProof="0"/>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fld id="{53733C20-B7F1-4DB5-B0D4-6AE834FB96D0}" type="datetime1">
              <a:rPr lang="en-US" altLang="en-US" smtClean="0">
                <a:solidFill>
                  <a:prstClr val="black"/>
                </a:solidFill>
              </a:rPr>
              <a:pPr>
                <a:defRPr/>
              </a:pPr>
              <a:t>8/8/2022</a:t>
            </a:fld>
            <a:endParaRPr lang="en-US" altLang="en-US" dirty="0">
              <a:solidFill>
                <a:prstClr val="black"/>
              </a:solidFill>
            </a:endParaRPr>
          </a:p>
        </p:txBody>
      </p:sp>
      <p:sp>
        <p:nvSpPr>
          <p:cNvPr id="9" name="Rectangle 5"/>
          <p:cNvSpPr>
            <a:spLocks noGrp="1" noChangeArrowheads="1"/>
          </p:cNvSpPr>
          <p:nvPr>
            <p:ph type="ftr" sz="quarter" idx="11"/>
          </p:nvPr>
        </p:nvSpPr>
        <p:spPr/>
        <p:txBody>
          <a:bodyPr/>
          <a:lstStyle>
            <a:lvl1pPr>
              <a:defRPr/>
            </a:lvl1pPr>
          </a:lstStyle>
          <a:p>
            <a:pPr>
              <a:defRPr/>
            </a:pPr>
            <a:r>
              <a:rPr lang="en-US" altLang="en-US" dirty="0">
                <a:solidFill>
                  <a:prstClr val="black"/>
                </a:solidFill>
              </a:rPr>
              <a:t>DRAFT 1.0</a:t>
            </a:r>
          </a:p>
        </p:txBody>
      </p:sp>
      <p:sp>
        <p:nvSpPr>
          <p:cNvPr id="10" name="Rectangle 6"/>
          <p:cNvSpPr>
            <a:spLocks noGrp="1" noChangeArrowheads="1"/>
          </p:cNvSpPr>
          <p:nvPr>
            <p:ph type="sldNum" sz="quarter" idx="12"/>
          </p:nvPr>
        </p:nvSpPr>
        <p:spPr/>
        <p:txBody>
          <a:bodyPr/>
          <a:lstStyle>
            <a:lvl1pPr>
              <a:defRPr/>
            </a:lvl1pPr>
          </a:lstStyle>
          <a:p>
            <a:fld id="{6D6F058F-385F-45E7-9391-BA1063E9D275}" type="slidenum">
              <a:rPr lang="en-US" altLang="en-US">
                <a:solidFill>
                  <a:prstClr val="black"/>
                </a:solidFill>
              </a:rPr>
              <a:pPr/>
              <a:t>‹#›</a:t>
            </a:fld>
            <a:r>
              <a:rPr lang="en-US" altLang="en-US" dirty="0">
                <a:solidFill>
                  <a:prstClr val="black"/>
                </a:solidFill>
              </a:rPr>
              <a:t>a</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52B396D-DECB-407D-875F-40DD35B25C71}" type="datetime1">
              <a:rPr lang="en-US" altLang="en-US" smtClean="0">
                <a:solidFill>
                  <a:prstClr val="black"/>
                </a:solidFill>
              </a:rPr>
              <a:pPr>
                <a:defRPr/>
              </a:pPr>
              <a:t>8/8/2022</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01577" y="328684"/>
            <a:ext cx="8290257" cy="609600"/>
          </a:xfrm>
        </p:spPr>
        <p:txBody>
          <a:bodyPr/>
          <a:lstStyle/>
          <a:p>
            <a:r>
              <a:rPr lang="en-US"/>
              <a:t>Click to edit Master title style</a:t>
            </a:r>
          </a:p>
        </p:txBody>
      </p:sp>
      <p:sp>
        <p:nvSpPr>
          <p:cNvPr id="3" name="Content Placeholder 2"/>
          <p:cNvSpPr>
            <a:spLocks noGrp="1"/>
          </p:cNvSpPr>
          <p:nvPr>
            <p:ph idx="1"/>
          </p:nvPr>
        </p:nvSpPr>
        <p:spPr>
          <a:xfrm>
            <a:off x="914400" y="1637732"/>
            <a:ext cx="10363200" cy="44582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14792EB-DE12-4B8F-AB6E-CAF88D3C705F}" type="datetime1">
              <a:rPr lang="en-US" altLang="en-US" smtClean="0">
                <a:solidFill>
                  <a:prstClr val="black"/>
                </a:solidFill>
              </a:rPr>
              <a:pPr>
                <a:defRPr/>
              </a:pPr>
              <a:t>8/8/2022</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3200"/>
            </a:lvl1pPr>
          </a:lstStyle>
          <a:p>
            <a:r>
              <a:rPr lang="en-US" dirty="0"/>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D3BB4F3-F67E-4DF8-BC91-D4750D45240A}" type="datetime1">
              <a:rPr lang="en-US" altLang="en-US" smtClean="0">
                <a:solidFill>
                  <a:prstClr val="black"/>
                </a:solidFill>
              </a:rPr>
              <a:pPr>
                <a:defRPr/>
              </a:pPr>
              <a:t>8/8/2022</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C16AFFB4-B1F4-4784-ADA3-5AEED083F242}"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E7B06B3-8490-4F4B-B6D6-2726DD482E58}" type="datetime1">
              <a:rPr lang="en-US" altLang="en-US" smtClean="0">
                <a:solidFill>
                  <a:prstClr val="black"/>
                </a:solidFill>
              </a:rPr>
              <a:pPr>
                <a:defRPr/>
              </a:pPr>
              <a:t>8/8/2022</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44D8761C-1AF7-4CA7-90FE-F13239F65496}"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9A805B2D-D2BE-4944-9981-D467F990D4BF}" type="datetime1">
              <a:rPr lang="en-US" altLang="en-US" smtClean="0">
                <a:solidFill>
                  <a:prstClr val="black"/>
                </a:solidFill>
              </a:rPr>
              <a:pPr>
                <a:defRPr/>
              </a:pPr>
              <a:t>8/8/2022</a:t>
            </a:fld>
            <a:endParaRPr lang="en-US" altLang="en-US" dirty="0">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9" name="Rectangle 6"/>
          <p:cNvSpPr>
            <a:spLocks noGrp="1" noChangeArrowheads="1"/>
          </p:cNvSpPr>
          <p:nvPr>
            <p:ph type="sldNum" sz="quarter" idx="12"/>
          </p:nvPr>
        </p:nvSpPr>
        <p:spPr>
          <a:ln/>
        </p:spPr>
        <p:txBody>
          <a:bodyPr/>
          <a:lstStyle>
            <a:lvl1pPr>
              <a:defRPr/>
            </a:lvl1pPr>
          </a:lstStyle>
          <a:p>
            <a:fld id="{25E4DA4B-BF04-4F0A-8790-283CC9BD8213}"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FEA8AA3B-E347-4F64-9BFA-60CBB7A8C2F4}" type="datetime1">
              <a:rPr lang="en-US" altLang="en-US" smtClean="0">
                <a:solidFill>
                  <a:prstClr val="black"/>
                </a:solidFill>
              </a:rPr>
              <a:pPr>
                <a:defRPr/>
              </a:pPr>
              <a:t>8/8/2022</a:t>
            </a:fld>
            <a:endParaRPr lang="en-US" altLang="en-US" dirty="0">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5" name="Rectangle 6"/>
          <p:cNvSpPr>
            <a:spLocks noGrp="1" noChangeArrowheads="1"/>
          </p:cNvSpPr>
          <p:nvPr>
            <p:ph type="sldNum" sz="quarter" idx="12"/>
          </p:nvPr>
        </p:nvSpPr>
        <p:spPr>
          <a:ln/>
        </p:spPr>
        <p:txBody>
          <a:bodyPr/>
          <a:lstStyle>
            <a:lvl1pPr>
              <a:defRPr/>
            </a:lvl1pPr>
          </a:lstStyle>
          <a:p>
            <a:fld id="{7C29A255-8764-43DF-A359-FB337D6A39B4}"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B9AF57E-CAE4-49F9-AC4C-47ACAB7E2D10}" type="datetime1">
              <a:rPr lang="en-US" altLang="en-US" smtClean="0">
                <a:solidFill>
                  <a:prstClr val="black"/>
                </a:solidFill>
              </a:rPr>
              <a:pPr>
                <a:defRPr/>
              </a:pPr>
              <a:t>8/8/2022</a:t>
            </a:fld>
            <a:endParaRPr lang="en-US" altLang="en-US" dirty="0">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4" name="Rectangle 6"/>
          <p:cNvSpPr>
            <a:spLocks noGrp="1" noChangeArrowheads="1"/>
          </p:cNvSpPr>
          <p:nvPr>
            <p:ph type="sldNum" sz="quarter" idx="12"/>
          </p:nvPr>
        </p:nvSpPr>
        <p:spPr>
          <a:ln/>
        </p:spPr>
        <p:txBody>
          <a:bodyPr/>
          <a:lstStyle>
            <a:lvl1pPr>
              <a:defRPr/>
            </a:lvl1pPr>
          </a:lstStyle>
          <a:p>
            <a:fld id="{2879C9ED-043E-4FB7-BD0E-2D95D9E0F529}"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8/8/2022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95888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176F9D7-70CA-4C50-A20C-A5470660B5B6}" type="datetime1">
              <a:rPr lang="en-US" altLang="en-US" smtClean="0">
                <a:solidFill>
                  <a:prstClr val="black"/>
                </a:solidFill>
              </a:rPr>
              <a:pPr>
                <a:defRPr/>
              </a:pPr>
              <a:t>8/8/2022</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DDC672A3-D8E4-4007-AC7C-A71B1A8E55EC}"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743F46-D85E-4BFD-88D0-72B6FB6545E9}" type="datetime1">
              <a:rPr lang="en-US" altLang="en-US" smtClean="0">
                <a:solidFill>
                  <a:prstClr val="black"/>
                </a:solidFill>
              </a:rPr>
              <a:pPr>
                <a:defRPr/>
              </a:pPr>
              <a:t>8/8/2022</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14B27F5E-2A51-4409-8296-31600DDE50AA}"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2186609-0136-48C0-B5FC-611F6AB454E4}" type="datetime1">
              <a:rPr lang="en-US" altLang="en-US" smtClean="0">
                <a:solidFill>
                  <a:prstClr val="black"/>
                </a:solidFill>
              </a:rPr>
              <a:pPr>
                <a:defRPr/>
              </a:pPr>
              <a:t>8/8/2022</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074BBD64-3B42-4700-9153-BB1D5D32D38F}"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F30596F-0A39-40E7-A724-83112E182CC0}" type="datetime1">
              <a:rPr lang="en-US" altLang="en-US" smtClean="0">
                <a:solidFill>
                  <a:prstClr val="black"/>
                </a:solidFill>
              </a:rPr>
              <a:pPr>
                <a:defRPr/>
              </a:pPr>
              <a:t>8/8/2022</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4B5D2B9D-93BF-4E88-AF56-8C36936718C2}" type="slidenum">
              <a:rPr lang="en-US" altLang="en-US">
                <a:solidFill>
                  <a:prstClr val="black"/>
                </a:solidFill>
              </a:rPr>
              <a:pPr/>
              <a:t>‹#›</a:t>
            </a:fld>
            <a:endParaRPr lang="en-US" altLang="en-US" dirty="0">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203200" y="3429000"/>
            <a:ext cx="11785600" cy="3276600"/>
          </a:xfrm>
          <a:solidFill>
            <a:schemeClr val="bg1"/>
          </a:solidFill>
        </p:spPr>
        <p:txBody>
          <a:bodyPr rtlCol="0">
            <a:normAutofit/>
          </a:bodyPr>
          <a:lstStyle>
            <a:lvl1pPr marL="0" marR="0" indent="0" algn="l" defTabSz="257175" rtl="0" eaLnBrk="1" fontAlgn="auto" latinLnBrk="0" hangingPunct="1">
              <a:lnSpc>
                <a:spcPct val="100000"/>
              </a:lnSpc>
              <a:spcBef>
                <a:spcPct val="20000"/>
              </a:spcBef>
              <a:spcAft>
                <a:spcPts val="0"/>
              </a:spcAft>
              <a:buClrTx/>
              <a:buSzTx/>
              <a:buFont typeface="Arial"/>
              <a:buNone/>
              <a:tabLst/>
              <a:defRPr sz="675">
                <a:solidFill>
                  <a:srgbClr val="6C6463"/>
                </a:solidFill>
              </a:defRPr>
            </a:lvl1pPr>
          </a:lstStyle>
          <a:p>
            <a:pPr lvl="0"/>
            <a:r>
              <a:rPr lang="en-US" noProof="0" dirty="0"/>
              <a:t>Click icon to add picture</a:t>
            </a:r>
          </a:p>
        </p:txBody>
      </p:sp>
      <p:sp>
        <p:nvSpPr>
          <p:cNvPr id="3" name="Content Placeholder 2"/>
          <p:cNvSpPr>
            <a:spLocks noGrp="1"/>
          </p:cNvSpPr>
          <p:nvPr>
            <p:ph idx="1"/>
          </p:nvPr>
        </p:nvSpPr>
        <p:spPr>
          <a:xfrm>
            <a:off x="914400" y="1600200"/>
            <a:ext cx="103632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914805" y="1036894"/>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14" name="Text Placeholder 4"/>
          <p:cNvSpPr>
            <a:spLocks noGrp="1"/>
          </p:cNvSpPr>
          <p:nvPr>
            <p:ph type="body" sz="quarter" idx="12"/>
          </p:nvPr>
        </p:nvSpPr>
        <p:spPr>
          <a:xfrm rot="16200000">
            <a:off x="10494089" y="4728434"/>
            <a:ext cx="2743200" cy="144335"/>
          </a:xfrm>
        </p:spPr>
        <p:txBody>
          <a:bodyPr>
            <a:spAutoFit/>
          </a:bodyPr>
          <a:lstStyle>
            <a:lvl1pPr marL="0" indent="0" algn="r">
              <a:buNone/>
              <a:defRPr sz="338" baseline="0">
                <a:solidFill>
                  <a:srgbClr val="FFFFFF"/>
                </a:solidFill>
              </a:defRPr>
            </a:lvl1pPr>
            <a:lvl2pPr marL="129480" indent="0">
              <a:buNone/>
              <a:defRPr sz="1013">
                <a:solidFill>
                  <a:schemeClr val="bg1"/>
                </a:solidFill>
              </a:defRPr>
            </a:lvl2pPr>
            <a:lvl3pPr marL="258961" indent="0">
              <a:buNone/>
              <a:defRPr sz="900">
                <a:solidFill>
                  <a:schemeClr val="bg1"/>
                </a:solidFill>
              </a:defRPr>
            </a:lvl3pPr>
            <a:lvl4pPr marL="384869" indent="0">
              <a:buNone/>
              <a:defRPr sz="788">
                <a:solidFill>
                  <a:schemeClr val="bg1"/>
                </a:solidFill>
              </a:defRPr>
            </a:lvl4pPr>
            <a:lvl5pPr marL="576858" indent="0">
              <a:buNone/>
              <a:defRPr sz="675">
                <a:solidFill>
                  <a:schemeClr val="bg1"/>
                </a:solidFill>
              </a:defRPr>
            </a:lvl5pPr>
          </a:lstStyle>
          <a:p>
            <a:pPr lvl="0"/>
            <a:r>
              <a:rPr lang="en-US"/>
              <a:t>Click to edit Master text styles</a:t>
            </a:r>
          </a:p>
        </p:txBody>
      </p:sp>
      <p:sp>
        <p:nvSpPr>
          <p:cNvPr id="6" name="Date Placeholder 3">
            <a:extLst>
              <a:ext uri="{FF2B5EF4-FFF2-40B4-BE49-F238E27FC236}">
                <a16:creationId xmlns:a16="http://schemas.microsoft.com/office/drawing/2014/main" id="{790EBAF5-3DE1-4BB3-89D9-A45AD7E8F5EB}"/>
              </a:ext>
            </a:extLst>
          </p:cNvPr>
          <p:cNvSpPr>
            <a:spLocks noGrp="1"/>
          </p:cNvSpPr>
          <p:nvPr>
            <p:ph type="dt" sz="half" idx="13"/>
          </p:nvPr>
        </p:nvSpPr>
        <p:spPr>
          <a:xfrm>
            <a:off x="203200" y="6541360"/>
            <a:ext cx="2844800" cy="144335"/>
          </a:xfrm>
        </p:spPr>
        <p:txBody>
          <a:bodyPr/>
          <a:lstStyle>
            <a:lvl1pPr algn="l">
              <a:defRPr sz="338" b="0" i="0">
                <a:solidFill>
                  <a:srgbClr val="FFFFFF"/>
                </a:solidFill>
                <a:latin typeface="Gill Sans MT"/>
                <a:cs typeface="Gill Sans MT"/>
              </a:defRPr>
            </a:lvl1pPr>
          </a:lstStyle>
          <a:p>
            <a:fld id="{82CD31CB-7E1F-4F0F-93EA-ABBFE3A67E8D}" type="datetime1">
              <a:rPr lang="en-US" smtClean="0"/>
              <a:pPr/>
              <a:t>8/8/2022</a:t>
            </a:fld>
            <a:endParaRPr lang="en-US" dirty="0"/>
          </a:p>
        </p:txBody>
      </p:sp>
      <p:sp>
        <p:nvSpPr>
          <p:cNvPr id="7" name="Footer Placeholder 4">
            <a:extLst>
              <a:ext uri="{FF2B5EF4-FFF2-40B4-BE49-F238E27FC236}">
                <a16:creationId xmlns:a16="http://schemas.microsoft.com/office/drawing/2014/main" id="{EA6576CC-49E8-437C-8C5C-1373F413C0AC}"/>
              </a:ext>
            </a:extLst>
          </p:cNvPr>
          <p:cNvSpPr>
            <a:spLocks noGrp="1"/>
          </p:cNvSpPr>
          <p:nvPr>
            <p:ph type="ftr" sz="quarter" idx="14"/>
          </p:nvPr>
        </p:nvSpPr>
        <p:spPr>
          <a:xfrm>
            <a:off x="4165600" y="6541360"/>
            <a:ext cx="3860800" cy="144335"/>
          </a:xfrm>
        </p:spPr>
        <p:txBody>
          <a:bodyPr/>
          <a:lstStyle>
            <a:lvl1pPr algn="ctr">
              <a:defRPr sz="338" b="0" i="0">
                <a:solidFill>
                  <a:srgbClr val="FFFFFF"/>
                </a:solidFill>
                <a:latin typeface="Gill Sans MT"/>
                <a:cs typeface="Gill Sans MT"/>
              </a:defRPr>
            </a:lvl1pPr>
          </a:lstStyle>
          <a:p>
            <a:r>
              <a:rPr lang="en-US" dirty="0"/>
              <a:t>DRAFT 1.0</a:t>
            </a:r>
          </a:p>
        </p:txBody>
      </p:sp>
      <p:sp>
        <p:nvSpPr>
          <p:cNvPr id="8" name="Slide Number Placeholder 5">
            <a:extLst>
              <a:ext uri="{FF2B5EF4-FFF2-40B4-BE49-F238E27FC236}">
                <a16:creationId xmlns:a16="http://schemas.microsoft.com/office/drawing/2014/main" id="{1B4EB852-A429-4388-864A-15D9B25BFC85}"/>
              </a:ext>
            </a:extLst>
          </p:cNvPr>
          <p:cNvSpPr>
            <a:spLocks noGrp="1"/>
          </p:cNvSpPr>
          <p:nvPr>
            <p:ph type="sldNum" sz="quarter" idx="15"/>
          </p:nvPr>
        </p:nvSpPr>
        <p:spPr>
          <a:xfrm>
            <a:off x="9144000" y="6541360"/>
            <a:ext cx="2844800" cy="144335"/>
          </a:xfrm>
        </p:spPr>
        <p:txBody>
          <a:bodyPr/>
          <a:lstStyle>
            <a:lvl1pPr algn="r">
              <a:defRPr sz="338" b="0" i="0">
                <a:solidFill>
                  <a:srgbClr val="FFFFFF"/>
                </a:solidFill>
                <a:latin typeface="Gill Sans MT"/>
                <a:cs typeface="Gill Sans MT"/>
              </a:defRPr>
            </a:lvl1pPr>
          </a:lstStyle>
          <a:p>
            <a:fld id="{9BF3D382-ABFA-4660-AEA2-B28A3043D5AD}"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lvl1pPr>
              <a:spcAft>
                <a:spcPts val="600"/>
              </a:spcAft>
              <a:defRPr/>
            </a:lvl1pPr>
          </a:lstStyle>
          <a:p>
            <a:pPr lvl="0"/>
            <a:r>
              <a:rPr lang="en-US" dirty="0"/>
              <a:t>Click to edit Master text styles</a:t>
            </a:r>
          </a:p>
          <a:p>
            <a:pPr lvl="1"/>
            <a:r>
              <a:rPr lang="en-US" dirty="0"/>
              <a:t>Second level</a:t>
            </a:r>
          </a:p>
        </p:txBody>
      </p:sp>
      <p:sp>
        <p:nvSpPr>
          <p:cNvPr id="11" name="Title 1"/>
          <p:cNvSpPr>
            <a:spLocks noGrp="1"/>
          </p:cNvSpPr>
          <p:nvPr>
            <p:ph type="title"/>
          </p:nvPr>
        </p:nvSpPr>
        <p:spPr>
          <a:xfrm>
            <a:off x="914805" y="4572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4" name="Date Placeholder 3"/>
          <p:cNvSpPr>
            <a:spLocks noGrp="1"/>
          </p:cNvSpPr>
          <p:nvPr>
            <p:ph type="dt" sz="half" idx="10"/>
          </p:nvPr>
        </p:nvSpPr>
        <p:spPr>
          <a:xfrm>
            <a:off x="203200" y="6521450"/>
            <a:ext cx="2844800" cy="184150"/>
          </a:xfrm>
        </p:spPr>
        <p:txBody>
          <a:bodyPr/>
          <a:lstStyle>
            <a:lvl1pPr>
              <a:defRPr smtClean="0">
                <a:solidFill>
                  <a:srgbClr val="6C6463"/>
                </a:solidFill>
              </a:defRPr>
            </a:lvl1pPr>
          </a:lstStyle>
          <a:p>
            <a:pPr>
              <a:defRPr/>
            </a:pPr>
            <a:fld id="{87B8E82A-802F-40EF-AC85-839C9916D43F}" type="datetime1">
              <a:rPr lang="en-US" altLang="en-US"/>
              <a:pPr>
                <a:defRPr/>
              </a:pPr>
              <a:t>8/8/2022</a:t>
            </a:fld>
            <a:endParaRPr lang="en-US" altLang="en-US" dirty="0"/>
          </a:p>
        </p:txBody>
      </p:sp>
      <p:sp>
        <p:nvSpPr>
          <p:cNvPr id="5" name="Footer Placeholder 4"/>
          <p:cNvSpPr>
            <a:spLocks noGrp="1"/>
          </p:cNvSpPr>
          <p:nvPr>
            <p:ph type="ftr" sz="quarter" idx="11"/>
          </p:nvPr>
        </p:nvSpPr>
        <p:spPr>
          <a:xfrm>
            <a:off x="4165600" y="6521450"/>
            <a:ext cx="3860800" cy="184150"/>
          </a:xfrm>
        </p:spPr>
        <p:txBody>
          <a:bodyPr/>
          <a:lstStyle>
            <a:lvl1pPr algn="ctr">
              <a:defRPr sz="600" b="0" i="0">
                <a:solidFill>
                  <a:srgbClr val="6C6463"/>
                </a:solidFill>
                <a:latin typeface="Gill Sans MT"/>
                <a:cs typeface="Gill Sans MT"/>
              </a:defRPr>
            </a:lvl1pPr>
          </a:lstStyle>
          <a:p>
            <a:pPr>
              <a:defRPr/>
            </a:pPr>
            <a:r>
              <a:rPr lang="en-US" dirty="0"/>
              <a:t>DRAFT 1.0</a:t>
            </a:r>
          </a:p>
        </p:txBody>
      </p:sp>
      <p:sp>
        <p:nvSpPr>
          <p:cNvPr id="6" name="Slide Number Placeholder 5"/>
          <p:cNvSpPr>
            <a:spLocks noGrp="1"/>
          </p:cNvSpPr>
          <p:nvPr>
            <p:ph type="sldNum" sz="quarter" idx="12"/>
          </p:nvPr>
        </p:nvSpPr>
        <p:spPr>
          <a:xfrm>
            <a:off x="9144000" y="6521450"/>
            <a:ext cx="2844800" cy="184150"/>
          </a:xfrm>
        </p:spPr>
        <p:txBody>
          <a:bodyPr/>
          <a:lstStyle>
            <a:lvl1pPr>
              <a:defRPr smtClean="0">
                <a:solidFill>
                  <a:srgbClr val="6C6463"/>
                </a:solidFill>
              </a:defRPr>
            </a:lvl1pPr>
          </a:lstStyle>
          <a:p>
            <a:pPr>
              <a:defRPr/>
            </a:pPr>
            <a:fld id="{9CF8A37C-50C7-4C94-BC3B-1EF8954AE51E}" type="slidenum">
              <a:rPr lang="en-US" altLang="en-US"/>
              <a:pPr>
                <a:defRPr/>
              </a:pPr>
              <a:t>‹#›</a:t>
            </a:fld>
            <a:endParaRPr lang="en-US"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Red/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600200"/>
            <a:ext cx="507959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600200"/>
            <a:ext cx="508040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914805" y="3810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5" name="Date Placeholder 4"/>
          <p:cNvSpPr>
            <a:spLocks noGrp="1"/>
          </p:cNvSpPr>
          <p:nvPr>
            <p:ph type="dt" sz="half" idx="10"/>
          </p:nvPr>
        </p:nvSpPr>
        <p:spPr/>
        <p:txBody>
          <a:bodyPr/>
          <a:lstStyle>
            <a:lvl1pPr>
              <a:defRPr smtClean="0">
                <a:solidFill>
                  <a:srgbClr val="6C6463"/>
                </a:solidFill>
              </a:defRPr>
            </a:lvl1pPr>
          </a:lstStyle>
          <a:p>
            <a:pPr>
              <a:defRPr/>
            </a:pPr>
            <a:fld id="{B1F7FB9F-5D44-40A9-9040-4C3178B734FC}" type="datetime1">
              <a:rPr lang="en-US" altLang="en-US"/>
              <a:pPr>
                <a:defRPr/>
              </a:pPr>
              <a:t>8/8/2022</a:t>
            </a:fld>
            <a:endParaRPr lang="en-US" altLang="en-US" dirty="0"/>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dirty="0"/>
              <a:t>DRAFT 1.0</a:t>
            </a:r>
          </a:p>
        </p:txBody>
      </p:sp>
      <p:sp>
        <p:nvSpPr>
          <p:cNvPr id="7" name="Slide Number Placeholder 6"/>
          <p:cNvSpPr>
            <a:spLocks noGrp="1"/>
          </p:cNvSpPr>
          <p:nvPr>
            <p:ph type="sldNum" sz="quarter" idx="12"/>
          </p:nvPr>
        </p:nvSpPr>
        <p:spPr/>
        <p:txBody>
          <a:bodyPr/>
          <a:lstStyle>
            <a:lvl1pPr>
              <a:defRPr smtClean="0">
                <a:solidFill>
                  <a:srgbClr val="6C6463"/>
                </a:solidFill>
              </a:defRPr>
            </a:lvl1pPr>
          </a:lstStyle>
          <a:p>
            <a:pPr>
              <a:defRPr/>
            </a:pPr>
            <a:fld id="{CD82236A-A8A5-4793-B352-4C7F8192D5E1}" type="slidenum">
              <a:rPr lang="en-US" altLang="en-US"/>
              <a:pPr>
                <a:defRPr/>
              </a:pPr>
              <a:t>‹#›</a:t>
            </a:fld>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F7B41B-85FD-B444-9E33-39DEAD841832}" type="datetimeFigureOut">
              <a:rPr lang="en-US" smtClean="0"/>
              <a:t>8/8/2022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610974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F7B41B-85FD-B444-9E33-39DEAD841832}" type="datetimeFigureOut">
              <a:rPr lang="en-US" smtClean="0"/>
              <a:t>8/8/2022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2554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F7B41B-85FD-B444-9E33-39DEAD841832}" type="datetimeFigureOut">
              <a:rPr lang="en-US" smtClean="0"/>
              <a:t>8/8/2022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97896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F7B41B-85FD-B444-9E33-39DEAD841832}" type="datetimeFigureOut">
              <a:rPr lang="en-US" smtClean="0"/>
              <a:t>8/8/2022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8295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7B41B-85FD-B444-9E33-39DEAD841832}" type="datetimeFigureOut">
              <a:rPr lang="en-US" smtClean="0"/>
              <a:t>8/8/2022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0303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8/8/2022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176020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8/8/2022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2078472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B41B-85FD-B444-9E33-39DEAD841832}" type="datetimeFigureOut">
              <a:rPr lang="en-US" smtClean="0"/>
              <a:t>8/8/2022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70C6B-98A8-5548-A51B-0192A164BF68}" type="slidenum">
              <a:rPr lang="en-US" smtClean="0"/>
              <a:t>‹#›</a:t>
            </a:fld>
            <a:endParaRPr lang="en-US"/>
          </a:p>
        </p:txBody>
      </p:sp>
    </p:spTree>
    <p:extLst>
      <p:ext uri="{BB962C8B-B14F-4D97-AF65-F5344CB8AC3E}">
        <p14:creationId xmlns:p14="http://schemas.microsoft.com/office/powerpoint/2010/main" val="1824534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pPr>
              <a:defRPr/>
            </a:pPr>
            <a:fld id="{8DE1D708-C11E-4B0C-9B04-85495EBAC6BD}" type="datetime1">
              <a:rPr lang="en-US" altLang="en-US" smtClean="0">
                <a:solidFill>
                  <a:prstClr val="black"/>
                </a:solidFill>
              </a:rPr>
              <a:pPr>
                <a:defRPr/>
              </a:pPr>
              <a:t>8/8/2022</a:t>
            </a:fld>
            <a:endParaRPr lang="en-US" altLang="en-US" dirty="0">
              <a:solidFill>
                <a:prstClr val="black"/>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Arial" panose="020B0604020202020204" pitchFamily="34" charset="0"/>
              </a:defRPr>
            </a:lvl1pPr>
          </a:lstStyle>
          <a:p>
            <a:pPr>
              <a:defRPr/>
            </a:pPr>
            <a:r>
              <a:rPr lang="en-US" altLang="en-US" dirty="0">
                <a:solidFill>
                  <a:prstClr val="black"/>
                </a:solidFill>
              </a:rPr>
              <a:t>DRAFT 1.0</a:t>
            </a: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642CFA4C-190A-497B-A00A-C98D202C9C13}" type="slidenum">
              <a:rPr lang="en-US" altLang="en-US">
                <a:solidFill>
                  <a:prstClr val="black"/>
                </a:solidFill>
              </a:rPr>
              <a:pPr/>
              <a:t>‹#›</a:t>
            </a:fld>
            <a:endParaRPr lang="en-US" altLang="en-US" dirty="0">
              <a:solidFill>
                <a:prstClr val="black"/>
              </a:solidFill>
            </a:endParaRPr>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defRPr/>
            </a:pPr>
            <a:endParaRPr lang="en-US" altLang="en-US" sz="2800" dirty="0">
              <a:solidFill>
                <a:srgbClr val="002A6C"/>
              </a:solidFill>
              <a:latin typeface="Times" panose="02020603050405020304" pitchFamily="18" charset="0"/>
            </a:endParaRPr>
          </a:p>
        </p:txBody>
      </p:sp>
      <p:pic>
        <p:nvPicPr>
          <p:cNvPr id="1033" name="Picture 20"/>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r="63464"/>
          <a:stretch>
            <a:fillRect/>
          </a:stretch>
        </p:blipFill>
        <p:spPr bwMode="auto">
          <a:xfrm>
            <a:off x="302685" y="228601"/>
            <a:ext cx="3230033"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6312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ru-Ru" sz="1361"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0" y="1479551"/>
            <a:ext cx="9512295"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ru-Ru" sz="3200"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marL="1211263" indent="-1211263" algn="l" rtl="0"/>
            <a:r>
              <a:rPr lang="ru-Ru" sz="3200" b="0" i="0" u="none" baseline="0">
                <a:solidFill>
                  <a:srgbClr val="FFFF00"/>
                </a:solidFill>
                <a:ea typeface="Gill Sans MT" panose="020B0502020104020203" pitchFamily="34" charset="0"/>
                <a:cs typeface="Arial" panose="020B0604020202020204" pitchFamily="34" charset="0"/>
              </a:rPr>
              <a:t>День 1:  Обзор NSCA</a:t>
            </a:r>
          </a:p>
          <a:p>
            <a:pPr algn="l" rtl="0"/>
            <a:endParaRPr lang="ru-Ru" altLang="en-US" sz="800" dirty="0">
              <a:solidFill>
                <a:srgbClr val="000000"/>
              </a:solidFill>
              <a:ea typeface="Gill Sans MT" panose="020B0502020104020203" pitchFamily="34" charset="0"/>
              <a:cs typeface="Arial" panose="020B0604020202020204"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646331"/>
          </a:xfrm>
          <a:prstGeom prst="rect">
            <a:avLst/>
          </a:prstGeom>
          <a:noFill/>
        </p:spPr>
        <p:txBody>
          <a:bodyPr wrap="square" rtlCol="0">
            <a:spAutoFit/>
          </a:bodyPr>
          <a:lstStyle/>
          <a:p>
            <a:pPr algn="l" rtl="0"/>
            <a:r>
              <a:rPr lang="ru-Ru" sz="1200" i="0" u="none" baseline="0">
                <a:solidFill>
                  <a:prstClr val="white"/>
                </a:solidFill>
                <a:latin typeface="Arial" panose="020B0604020202020204" pitchFamily="34" charset="0"/>
                <a:ea typeface="Calibri Light" panose="020F0302020204030204"/>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техническая помощь, целевой заказ на оценку национальной цепи поставок </a:t>
            </a:r>
          </a:p>
        </p:txBody>
      </p:sp>
    </p:spTree>
    <p:extLst>
      <p:ext uri="{BB962C8B-B14F-4D97-AF65-F5344CB8AC3E}">
        <p14:creationId xmlns:p14="http://schemas.microsoft.com/office/powerpoint/2010/main" val="424693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877770"/>
            <a:ext cx="11709400" cy="977090"/>
          </a:xfrm>
        </p:spPr>
        <p:txBody>
          <a:bodyPr>
            <a:noAutofit/>
          </a:bodyPr>
          <a:lstStyle/>
          <a:p>
            <a:pPr algn="l" rtl="0">
              <a:lnSpc>
                <a:spcPct val="10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Инструмент NSCA 2.0 не удовлетворяет все потребности оценки цепи поставок; он может пересекаться с другими ресурсами, но не может заменить их.</a:t>
            </a:r>
          </a:p>
        </p:txBody>
      </p:sp>
      <p:grpSp>
        <p:nvGrpSpPr>
          <p:cNvPr id="18" name="Group 17"/>
          <p:cNvGrpSpPr/>
          <p:nvPr/>
        </p:nvGrpSpPr>
        <p:grpSpPr>
          <a:xfrm>
            <a:off x="2717550" y="1854860"/>
            <a:ext cx="6454787" cy="4252081"/>
            <a:chOff x="1951319" y="2430221"/>
            <a:chExt cx="5570423" cy="3999789"/>
          </a:xfrm>
        </p:grpSpPr>
        <p:sp>
          <p:nvSpPr>
            <p:cNvPr id="19" name="Freeform 18"/>
            <p:cNvSpPr/>
            <p:nvPr/>
          </p:nvSpPr>
          <p:spPr>
            <a:xfrm>
              <a:off x="3472564" y="2430221"/>
              <a:ext cx="2599922" cy="2848850"/>
            </a:xfrm>
            <a:custGeom>
              <a:avLst/>
              <a:gdLst>
                <a:gd name="connsiteX0" fmla="*/ 0 w 2599922"/>
                <a:gd name="connsiteY0" fmla="*/ 1299961 h 2599922"/>
                <a:gd name="connsiteX1" fmla="*/ 1299961 w 2599922"/>
                <a:gd name="connsiteY1" fmla="*/ 0 h 2599922"/>
                <a:gd name="connsiteX2" fmla="*/ 2599922 w 2599922"/>
                <a:gd name="connsiteY2" fmla="*/ 1299961 h 2599922"/>
                <a:gd name="connsiteX3" fmla="*/ 1299961 w 2599922"/>
                <a:gd name="connsiteY3" fmla="*/ 2599922 h 2599922"/>
                <a:gd name="connsiteX4" fmla="*/ 0 w 2599922"/>
                <a:gd name="connsiteY4" fmla="*/ 1299961 h 25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22" h="2599922">
                  <a:moveTo>
                    <a:pt x="0" y="1299961"/>
                  </a:moveTo>
                  <a:cubicBezTo>
                    <a:pt x="0" y="582012"/>
                    <a:pt x="582012" y="0"/>
                    <a:pt x="1299961" y="0"/>
                  </a:cubicBezTo>
                  <a:cubicBezTo>
                    <a:pt x="2017910" y="0"/>
                    <a:pt x="2599922" y="582012"/>
                    <a:pt x="2599922" y="1299961"/>
                  </a:cubicBezTo>
                  <a:cubicBezTo>
                    <a:pt x="2599922" y="2017910"/>
                    <a:pt x="2017910" y="2599922"/>
                    <a:pt x="1299961" y="2599922"/>
                  </a:cubicBezTo>
                  <a:cubicBezTo>
                    <a:pt x="582012" y="2599922"/>
                    <a:pt x="0" y="2017910"/>
                    <a:pt x="0" y="129996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404880" tIns="404880" rIns="404880" bIns="404880" numCol="1" spcCol="1270" anchor="ctr" anchorCtr="0">
              <a:noAutofit/>
            </a:bodyPr>
            <a:lstStyle/>
            <a:p>
              <a:pPr algn="ctr" defTabSz="844550" rtl="0">
                <a:spcBef>
                  <a:spcPct val="0"/>
                </a:spcBef>
                <a:spcAft>
                  <a:spcPct val="35000"/>
                </a:spcAft>
              </a:pPr>
              <a:r>
                <a:rPr lang="ru-Ru" sz="1600" b="0" i="0" u="none" baseline="0">
                  <a:latin typeface="Arial" panose="020B0604020202020204" pitchFamily="34" charset="0"/>
                  <a:ea typeface="Gill Sans MT" panose="020B0502020104020203" pitchFamily="34" charset="0"/>
                  <a:cs typeface="Arial" panose="020B0604020202020204" pitchFamily="34" charset="0"/>
                </a:rPr>
                <a:t>NSCA представляет собой оценку в определенный момент времени. NSCA </a:t>
              </a:r>
              <a:r>
                <a:rPr lang="ru-Ru" sz="1600" b="1" i="0"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НЕ</a:t>
              </a:r>
              <a:r>
                <a:rPr lang="ru-Ru" sz="16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 </a:t>
              </a:r>
              <a:r>
                <a:rPr lang="ru-Ru" sz="1600" b="0" i="0" u="none" baseline="0">
                  <a:latin typeface="Arial" panose="020B0604020202020204" pitchFamily="34" charset="0"/>
                  <a:ea typeface="Gill Sans MT" panose="020B0502020104020203" pitchFamily="34" charset="0"/>
                  <a:cs typeface="Arial" panose="020B0604020202020204" pitchFamily="34" charset="0"/>
                </a:rPr>
                <a:t> была разработана в следующих целях</a:t>
              </a:r>
              <a:r>
                <a:rPr lang="ru-Ru" sz="1600" b="0" i="0" u="none" baseline="0">
                  <a:latin typeface="Arial" panose="020B0604020202020204" pitchFamily="34" charset="0"/>
                  <a:cs typeface="Arial" panose="020B0604020202020204" pitchFamily="34" charset="0"/>
                </a:rPr>
                <a:t>:  </a:t>
              </a:r>
            </a:p>
          </p:txBody>
        </p:sp>
        <p:sp>
          <p:nvSpPr>
            <p:cNvPr id="23" name="Freeform 22"/>
            <p:cNvSpPr/>
            <p:nvPr/>
          </p:nvSpPr>
          <p:spPr>
            <a:xfrm>
              <a:off x="5884354" y="3227361"/>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В качестве аудиторской меры</a:t>
              </a:r>
            </a:p>
          </p:txBody>
        </p:sp>
        <p:sp>
          <p:nvSpPr>
            <p:cNvPr id="25" name="Freeform 24"/>
            <p:cNvSpPr/>
            <p:nvPr/>
          </p:nvSpPr>
          <p:spPr>
            <a:xfrm>
              <a:off x="5352432" y="43368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Для подробных расчетов рентабельности инвестиций. </a:t>
              </a:r>
            </a:p>
          </p:txBody>
        </p:sp>
        <p:sp>
          <p:nvSpPr>
            <p:cNvPr id="26" name="Freeform 25"/>
            <p:cNvSpPr/>
            <p:nvPr/>
          </p:nvSpPr>
          <p:spPr>
            <a:xfrm>
              <a:off x="4413888" y="5130049"/>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Как способ установления мошеннических действий</a:t>
              </a:r>
            </a:p>
          </p:txBody>
        </p:sp>
        <p:sp>
          <p:nvSpPr>
            <p:cNvPr id="27" name="Freeform 26"/>
            <p:cNvSpPr/>
            <p:nvPr/>
          </p:nvSpPr>
          <p:spPr>
            <a:xfrm>
              <a:off x="3079853" y="50607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В качестве инструмента оценки эффективности определенных объектов или физических лиц</a:t>
              </a:r>
            </a:p>
          </p:txBody>
        </p:sp>
        <p:sp>
          <p:nvSpPr>
            <p:cNvPr id="28" name="Freeform 27"/>
            <p:cNvSpPr/>
            <p:nvPr/>
          </p:nvSpPr>
          <p:spPr>
            <a:xfrm>
              <a:off x="2220670" y="4334364"/>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Для предоставления долговременных выводов</a:t>
              </a:r>
            </a:p>
          </p:txBody>
        </p:sp>
        <p:sp>
          <p:nvSpPr>
            <p:cNvPr id="29" name="Freeform 28"/>
            <p:cNvSpPr/>
            <p:nvPr/>
          </p:nvSpPr>
          <p:spPr>
            <a:xfrm>
              <a:off x="1951319" y="3204665"/>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Предоставление информации о причинах результатов наблюдений </a:t>
              </a:r>
            </a:p>
          </p:txBody>
        </p:sp>
      </p:grpSp>
      <p:sp>
        <p:nvSpPr>
          <p:cNvPr id="13" name="Rectangle 12"/>
          <p:cNvSpPr/>
          <p:nvPr/>
        </p:nvSpPr>
        <p:spPr>
          <a:xfrm>
            <a:off x="3484793" y="144308"/>
            <a:ext cx="4875597" cy="584775"/>
          </a:xfrm>
          <a:prstGeom prst="rect">
            <a:avLst/>
          </a:prstGeom>
        </p:spPr>
        <p:txBody>
          <a:bodyPr wrap="square">
            <a:spAutoFit/>
          </a:bodyPr>
          <a:lstStyle/>
          <a:p>
            <a:pPr algn="ctr" rtl="0"/>
            <a:r>
              <a:rPr lang="ru-Ru" sz="3200" b="1" i="0" u="none" baseline="0">
                <a:solidFill>
                  <a:srgbClr val="C00000"/>
                </a:solidFill>
                <a:latin typeface="Arial" panose="020B0604020202020204" pitchFamily="34" charset="0"/>
                <a:ea typeface="Arial" charset="0"/>
                <a:cs typeface="Arial" panose="020B0604020202020204" pitchFamily="34" charset="0"/>
              </a:rPr>
              <a:t>Чем не является NSCA</a:t>
            </a:r>
            <a:endParaRPr lang="ru-Ru" sz="3200" dirty="0">
              <a:solidFill>
                <a:srgbClr val="C00000"/>
              </a:solidFill>
              <a:latin typeface="Arial" panose="020B0604020202020204" pitchFamily="34" charset="0"/>
              <a:ea typeface="Arial" charset="0"/>
              <a:cs typeface="Arial" panose="020B0604020202020204" pitchFamily="34" charset="0"/>
            </a:endParaRPr>
          </a:p>
        </p:txBody>
      </p:sp>
      <p:sp>
        <p:nvSpPr>
          <p:cNvPr id="4" name="Rectangular Callout 3"/>
          <p:cNvSpPr/>
          <p:nvPr/>
        </p:nvSpPr>
        <p:spPr bwMode="auto">
          <a:xfrm>
            <a:off x="1483836" y="4381686"/>
            <a:ext cx="1233713" cy="667129"/>
          </a:xfrm>
          <a:prstGeom prst="wedgeRectCallout">
            <a:avLst>
              <a:gd name="adj1" fmla="val 90824"/>
              <a:gd name="adj2" fmla="val -444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Когортное </a:t>
            </a:r>
          </a:p>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исследование</a:t>
            </a:r>
          </a:p>
        </p:txBody>
      </p:sp>
      <p:sp>
        <p:nvSpPr>
          <p:cNvPr id="15" name="Rectangular Callout 14"/>
          <p:cNvSpPr/>
          <p:nvPr/>
        </p:nvSpPr>
        <p:spPr bwMode="auto">
          <a:xfrm>
            <a:off x="1407078" y="3226003"/>
            <a:ext cx="1022099" cy="649980"/>
          </a:xfrm>
          <a:prstGeom prst="wedgeRectCallout">
            <a:avLst>
              <a:gd name="adj1" fmla="val 94812"/>
              <a:gd name="adj2" fmla="val 200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Оценка влияния</a:t>
            </a:r>
          </a:p>
        </p:txBody>
      </p:sp>
      <p:sp>
        <p:nvSpPr>
          <p:cNvPr id="16" name="Rectangular Callout 15"/>
          <p:cNvSpPr/>
          <p:nvPr/>
        </p:nvSpPr>
        <p:spPr bwMode="auto">
          <a:xfrm>
            <a:off x="2644121" y="5637674"/>
            <a:ext cx="1022099" cy="649980"/>
          </a:xfrm>
          <a:prstGeom prst="wedgeRectCallout">
            <a:avLst>
              <a:gd name="adj1" fmla="val 91084"/>
              <a:gd name="adj2" fmla="val -547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Ежегодная проверка</a:t>
            </a:r>
          </a:p>
        </p:txBody>
      </p:sp>
      <p:sp>
        <p:nvSpPr>
          <p:cNvPr id="17" name="Rectangular Callout 16"/>
          <p:cNvSpPr/>
          <p:nvPr/>
        </p:nvSpPr>
        <p:spPr bwMode="auto">
          <a:xfrm>
            <a:off x="8398418" y="5509527"/>
            <a:ext cx="1022099" cy="649980"/>
          </a:xfrm>
          <a:prstGeom prst="wedgeRectCallout">
            <a:avLst>
              <a:gd name="adj1" fmla="val -147484"/>
              <a:gd name="adj2" fmla="val -3861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MAR или SLICE</a:t>
            </a:r>
          </a:p>
        </p:txBody>
      </p:sp>
      <p:sp>
        <p:nvSpPr>
          <p:cNvPr id="20" name="Rectangular Callout 19"/>
          <p:cNvSpPr/>
          <p:nvPr/>
        </p:nvSpPr>
        <p:spPr bwMode="auto">
          <a:xfrm>
            <a:off x="9162337" y="4398835"/>
            <a:ext cx="1022099" cy="649980"/>
          </a:xfrm>
          <a:prstGeom prst="wedgeRectCallout">
            <a:avLst>
              <a:gd name="adj1" fmla="val -130710"/>
              <a:gd name="adj2" fmla="val 3758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Arial" panose="020B0604020202020204" pitchFamily="34" charset="0"/>
                <a:cs typeface="Arial" panose="020B0604020202020204" pitchFamily="34" charset="0"/>
              </a:rPr>
              <a:t>Ежегодная проверка</a:t>
            </a:r>
          </a:p>
        </p:txBody>
      </p:sp>
      <p:sp>
        <p:nvSpPr>
          <p:cNvPr id="21" name="Rectangular Callout 20"/>
          <p:cNvSpPr/>
          <p:nvPr/>
        </p:nvSpPr>
        <p:spPr bwMode="auto">
          <a:xfrm>
            <a:off x="9563618" y="3531940"/>
            <a:ext cx="1096762" cy="649980"/>
          </a:xfrm>
          <a:prstGeom prst="wedgeRectCallout">
            <a:avLst>
              <a:gd name="adj1" fmla="val -93433"/>
              <a:gd name="adj2" fmla="val -9869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ru-Ru" sz="1200" b="0"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Расчет стоимости или аудит</a:t>
            </a:r>
          </a:p>
        </p:txBody>
      </p:sp>
      <p:sp>
        <p:nvSpPr>
          <p:cNvPr id="3" name="Slide Number Placeholder 2"/>
          <p:cNvSpPr>
            <a:spLocks noGrp="1"/>
          </p:cNvSpPr>
          <p:nvPr>
            <p:ph type="sldNum" sz="quarter" idx="12"/>
          </p:nvPr>
        </p:nvSpPr>
        <p:spPr/>
        <p:txBody>
          <a:bodyPr/>
          <a:lstStyle/>
          <a:p>
            <a:pPr algn="r" rtl="0"/>
            <a:fld id="{B9F1CF4F-F94A-4E72-8A7A-1D90E0D98BB3}" type="slidenum">
              <a:rPr sz="1100">
                <a:latin typeface="Arial" panose="020B0604020202020204" pitchFamily="34" charset="0"/>
                <a:cs typeface="Arial" panose="020B0604020202020204" pitchFamily="34" charset="0"/>
              </a:rPr>
              <a:pPr algn="r" rtl="0"/>
              <a:t>10</a:t>
            </a:fld>
            <a:endParaRPr lang="ru-Ru" altLang="en-US" sz="11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FF9AE39-152B-4FF8-8630-F245E9DDFCBA}"/>
              </a:ext>
            </a:extLst>
          </p:cNvPr>
          <p:cNvSpPr txBox="1"/>
          <p:nvPr/>
        </p:nvSpPr>
        <p:spPr>
          <a:xfrm>
            <a:off x="838201" y="6593337"/>
            <a:ext cx="10705230" cy="261610"/>
          </a:xfrm>
          <a:prstGeom prst="rect">
            <a:avLst/>
          </a:prstGeom>
          <a:noFill/>
        </p:spPr>
        <p:txBody>
          <a:bodyPr wrap="square" rtlCol="0">
            <a:spAutoFit/>
          </a:bodyPr>
          <a:lstStyle/>
          <a:p>
            <a:pPr algn="ctr" rtl="0"/>
            <a:r>
              <a:rPr lang="ru-Ru" sz="1100" b="0" i="0" u="none" baseline="0">
                <a:latin typeface="Arial" panose="020B0604020202020204" pitchFamily="34" charset="0"/>
                <a:cs typeface="Arial" panose="020B0604020202020204" pitchFamily="34" charset="0"/>
              </a:rPr>
              <a:t>*Единичная оценка NSCA не может предложить длительные выводы, однако несколько регулярных NSCA потенциально могут выполнить эту задачу.</a:t>
            </a:r>
          </a:p>
        </p:txBody>
      </p:sp>
    </p:spTree>
    <p:extLst>
      <p:ext uri="{BB962C8B-B14F-4D97-AF65-F5344CB8AC3E}">
        <p14:creationId xmlns:p14="http://schemas.microsoft.com/office/powerpoint/2010/main" val="405139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47651"/>
            <a:ext cx="10392295" cy="5968537"/>
          </a:xfrm>
        </p:spPr>
        <p:txBody>
          <a:bodyPr>
            <a:noAutofit/>
          </a:bodyPr>
          <a:lstStyle/>
          <a:p>
            <a:pPr algn="l" rtl="0">
              <a:lnSpc>
                <a:spcPct val="100000"/>
              </a:lnSpc>
              <a:spcBef>
                <a:spcPts val="1800"/>
              </a:spcBef>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NSCA может описывать производительность (в КПЭ) и технологическую зрелость цепи поставок. При этом </a:t>
            </a:r>
            <a:r>
              <a:rPr lang="ru-Ru" sz="18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она необязательно будет устанавливать причины высокой/низкой производительности.</a:t>
            </a:r>
          </a:p>
          <a:p>
            <a:pPr lvl="1" algn="l" rtl="0">
              <a:lnSpc>
                <a:spcPct val="100000"/>
              </a:lnSpc>
              <a:spcBef>
                <a:spcPts val="1800"/>
              </a:spcBef>
              <a:buFont typeface="Arial" panose="020B0604020202020204" pitchFamily="34" charset="0"/>
              <a:buChar char="•"/>
            </a:pPr>
            <a:r>
              <a:rPr lang="ru-Ru" sz="1800" b="0" i="0" u="none" baseline="0">
                <a:latin typeface="Arial" panose="020B0604020202020204" pitchFamily="34" charset="0"/>
                <a:ea typeface="Gill Sans MT" panose="020B0502020104020203" pitchFamily="34" charset="0"/>
                <a:cs typeface="Arial" panose="020B0604020202020204" pitchFamily="34" charset="0"/>
              </a:rPr>
              <a:t>В зависимости от величины выборки подробный анализ может показывать корреляцию, но не причинно-следственную связь. </a:t>
            </a:r>
          </a:p>
          <a:p>
            <a:pPr lvl="1" algn="l" rtl="0">
              <a:lnSpc>
                <a:spcPct val="100000"/>
              </a:lnSpc>
              <a:spcBef>
                <a:spcPts val="1800"/>
              </a:spcBef>
              <a:buFont typeface="Arial" panose="020B0604020202020204" pitchFamily="34" charset="0"/>
              <a:buChar char="•"/>
            </a:pPr>
            <a:r>
              <a:rPr lang="ru-Ru" sz="1800" b="0" i="0" u="none" baseline="0">
                <a:latin typeface="Arial" panose="020B0604020202020204" pitchFamily="34" charset="0"/>
                <a:ea typeface="Gill Sans MT" panose="020B0502020104020203" pitchFamily="34" charset="0"/>
                <a:cs typeface="Arial" panose="020B0604020202020204" pitchFamily="34" charset="0"/>
              </a:rPr>
              <a:t>Модель технологической зрелости может помочь выделить вводные данные и процессы, которые обычно присутствуют или отсутствуют на разных уровнях цепи поставок.</a:t>
            </a:r>
            <a:endParaRPr lang="ru-Ru" sz="1800" dirty="0">
              <a:latin typeface="Arial" panose="020B0604020202020204" pitchFamily="34" charset="0"/>
              <a:cs typeface="Arial" panose="020B0604020202020204" pitchFamily="34" charset="0"/>
            </a:endParaRPr>
          </a:p>
          <a:p>
            <a:pPr algn="l" rtl="0">
              <a:lnSpc>
                <a:spcPct val="100000"/>
              </a:lnSpc>
              <a:spcBef>
                <a:spcPts val="18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В связи с этим, выводы по модели технологической зрелости могут определять области, инвестиции или действия в которых могут привести к повышению производительности. </a:t>
            </a:r>
          </a:p>
          <a:p>
            <a:pPr algn="l" rtl="0">
              <a:lnSpc>
                <a:spcPct val="100000"/>
              </a:lnSpc>
              <a:spcBef>
                <a:spcPts val="18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Ограничения данных: некоторые самостоятельные отчеты, качество данных, нехватка данных, данные за определенные моменты времени, вместо данных за полгода.</a:t>
            </a:r>
          </a:p>
          <a:p>
            <a:pPr>
              <a:lnSpc>
                <a:spcPct val="100000"/>
              </a:lnSpc>
              <a:spcBef>
                <a:spcPts val="1800"/>
              </a:spcBef>
            </a:pPr>
            <a:endParaRPr lang="ru-Ru" sz="1400" dirty="0">
              <a:latin typeface="Arial" panose="020B0604020202020204" pitchFamily="34" charset="0"/>
              <a:cs typeface="Arial" panose="020B0604020202020204" pitchFamily="34" charset="0"/>
            </a:endParaRPr>
          </a:p>
        </p:txBody>
      </p:sp>
      <p:sp>
        <p:nvSpPr>
          <p:cNvPr id="6" name="Rectangle 5"/>
          <p:cNvSpPr/>
          <p:nvPr/>
        </p:nvSpPr>
        <p:spPr>
          <a:xfrm>
            <a:off x="2911994" y="159989"/>
            <a:ext cx="6244706" cy="646331"/>
          </a:xfrm>
          <a:prstGeom prst="rect">
            <a:avLst/>
          </a:prstGeom>
        </p:spPr>
        <p:txBody>
          <a:bodyPr wrap="square">
            <a:spAutoFit/>
          </a:bodyPr>
          <a:lstStyle/>
          <a:p>
            <a:pPr algn="ctr" rtl="0"/>
            <a:r>
              <a:rPr lang="ru-Ru" sz="3600" b="1" i="0" u="none" baseline="0">
                <a:solidFill>
                  <a:srgbClr val="C00000"/>
                </a:solidFill>
                <a:latin typeface="Arial" panose="020B0604020202020204" pitchFamily="34" charset="0"/>
                <a:ea typeface="Arial" charset="0"/>
                <a:cs typeface="Arial" panose="020B0604020202020204" pitchFamily="34" charset="0"/>
              </a:rPr>
              <a:t>Ограничения</a:t>
            </a:r>
            <a:endParaRPr lang="ru-Ru" sz="3600" dirty="0">
              <a:solidFill>
                <a:srgbClr val="C00000"/>
              </a:solidFill>
              <a:latin typeface="Arial" panose="020B0604020202020204" pitchFamily="34" charset="0"/>
              <a:ea typeface="Arial"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11</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04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71952" y="1298592"/>
            <a:ext cx="9648093" cy="5305424"/>
          </a:xfrm>
        </p:spPr>
        <p:txBody>
          <a:bodyPr>
            <a:noAutofit/>
          </a:bodyPr>
          <a:lstStyle/>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Будет предоставлена для загрузки напрямую с сайта Программы USAID в отношении глобальной цепи поставок в сфере здравоохранения, а также в форме ссылок на другие сайты</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Может выполняться непосредственно странами или спонсорами и не требует международной технической поддержки</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Набор инструментов включает в себя не только документацию</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Полный набор вопросов о возможностях с двумя вариантами ответов призваны снизить субъективность</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Основной набор метрики плюс система выставления оценки</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Продвинутая метрика (дополнительно, для использования в случае избыточности данных)</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Дополнительные продвинутые виды анализа (при наличии данных и возможностей)</a:t>
            </a:r>
          </a:p>
        </p:txBody>
      </p:sp>
      <p:sp>
        <p:nvSpPr>
          <p:cNvPr id="2" name="Slide Number Placeholder 1"/>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12</a:t>
            </a:fld>
            <a:endParaRPr lang="ru-Ru" altLang="en-US" dirty="0">
              <a:latin typeface="Arial" panose="020B0604020202020204" pitchFamily="34" charset="0"/>
              <a:cs typeface="Arial" panose="020B0604020202020204" pitchFamily="34" charset="0"/>
            </a:endParaRPr>
          </a:p>
        </p:txBody>
      </p:sp>
      <p:sp>
        <p:nvSpPr>
          <p:cNvPr id="5" name="Title 1">
            <a:extLst>
              <a:ext uri="{FF2B5EF4-FFF2-40B4-BE49-F238E27FC236}">
                <a16:creationId xmlns:a16="http://schemas.microsoft.com/office/drawing/2014/main" id="{A35BF829-957E-4D1B-9B13-999C37C310C2}"/>
              </a:ext>
            </a:extLst>
          </p:cNvPr>
          <p:cNvSpPr>
            <a:spLocks noGrp="1"/>
          </p:cNvSpPr>
          <p:nvPr>
            <p:ph type="title"/>
          </p:nvPr>
        </p:nvSpPr>
        <p:spPr>
          <a:xfrm>
            <a:off x="1271952" y="202215"/>
            <a:ext cx="10515600" cy="631336"/>
          </a:xfrm>
        </p:spPr>
        <p:txBody>
          <a:bodyPr>
            <a:normAutofit fontScale="90000"/>
          </a:bodyPr>
          <a:lstStyle/>
          <a:p>
            <a:pPr algn="l" rtl="0">
              <a:lnSpc>
                <a:spcPct val="100000"/>
              </a:lnSpc>
            </a:pPr>
            <a:r>
              <a:rPr lang="ru-Ru" sz="3600" b="1" i="0" u="none" baseline="0">
                <a:solidFill>
                  <a:srgbClr val="C00000"/>
                </a:solidFill>
                <a:latin typeface="Arial" panose="020B0604020202020204" pitchFamily="34" charset="0"/>
                <a:ea typeface="Arial" charset="0"/>
                <a:cs typeface="Arial" panose="020B0604020202020204" pitchFamily="34" charset="0"/>
              </a:rPr>
              <a:t>NSCA 2.0 — содержание для партнеров I</a:t>
            </a:r>
            <a:endParaRPr lang="ru-Ru" sz="3600" b="1" dirty="0">
              <a:solidFill>
                <a:srgbClr val="C00000"/>
              </a:solidFill>
              <a:latin typeface="Arial" panose="020B0604020202020204" pitchFamily="34" charset="0"/>
              <a:ea typeface="Arial" charset="0"/>
              <a:cs typeface="Arial" panose="020B0604020202020204" pitchFamily="34" charset="0"/>
            </a:endParaRPr>
          </a:p>
        </p:txBody>
      </p:sp>
    </p:spTree>
    <p:extLst>
      <p:ext uri="{BB962C8B-B14F-4D97-AF65-F5344CB8AC3E}">
        <p14:creationId xmlns:p14="http://schemas.microsoft.com/office/powerpoint/2010/main" val="397466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7911" y="108840"/>
            <a:ext cx="10515600" cy="631336"/>
          </a:xfrm>
        </p:spPr>
        <p:txBody>
          <a:bodyPr>
            <a:normAutofit fontScale="90000"/>
          </a:bodyPr>
          <a:lstStyle/>
          <a:p>
            <a:pPr algn="l" rtl="0">
              <a:lnSpc>
                <a:spcPct val="100000"/>
              </a:lnSpc>
            </a:pPr>
            <a:r>
              <a:rPr lang="ru-Ru" sz="3600" b="1" i="0" u="none" baseline="0">
                <a:solidFill>
                  <a:srgbClr val="C00000"/>
                </a:solidFill>
                <a:latin typeface="Arial" panose="020B0604020202020204" pitchFamily="34" charset="0"/>
                <a:ea typeface="Arial" charset="0"/>
                <a:cs typeface="Arial" panose="020B0604020202020204" pitchFamily="34" charset="0"/>
              </a:rPr>
              <a:t>NSCA 2.0 — информация для партнеров II</a:t>
            </a:r>
            <a:endParaRPr lang="ru-Ru" sz="3600" b="1" dirty="0">
              <a:solidFill>
                <a:srgbClr val="C00000"/>
              </a:solidFill>
              <a:latin typeface="Arial" panose="020B0604020202020204" pitchFamily="34" charset="0"/>
              <a:ea typeface="Arial" charset="0"/>
              <a:cs typeface="Arial" panose="020B0604020202020204" pitchFamily="34" charset="0"/>
            </a:endParaRPr>
          </a:p>
        </p:txBody>
      </p:sp>
      <p:grpSp>
        <p:nvGrpSpPr>
          <p:cNvPr id="29" name="Group 28"/>
          <p:cNvGrpSpPr/>
          <p:nvPr/>
        </p:nvGrpSpPr>
        <p:grpSpPr>
          <a:xfrm>
            <a:off x="1924080" y="969588"/>
            <a:ext cx="8529638" cy="5486400"/>
            <a:chOff x="357188" y="1371600"/>
            <a:chExt cx="8529638" cy="5486400"/>
          </a:xfrm>
        </p:grpSpPr>
        <p:sp>
          <p:nvSpPr>
            <p:cNvPr id="23" name="Rounded Rectangle 22"/>
            <p:cNvSpPr/>
            <p:nvPr/>
          </p:nvSpPr>
          <p:spPr>
            <a:xfrm>
              <a:off x="357188" y="1371600"/>
              <a:ext cx="8529638" cy="5486400"/>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rtl="0"/>
              <a:r>
                <a:rPr lang="ru-Ru" b="1" i="0" u="none" baseline="0">
                  <a:latin typeface="Arial" panose="020B0604020202020204" pitchFamily="34" charset="0"/>
                  <a:ea typeface="Gill Sans MT" panose="020B0502020104020203" pitchFamily="34" charset="0"/>
                  <a:cs typeface="Arial" panose="020B0604020202020204" pitchFamily="34" charset="0"/>
                </a:rPr>
                <a:t>NSCA 2.0</a:t>
              </a:r>
            </a:p>
          </p:txBody>
        </p:sp>
        <p:grpSp>
          <p:nvGrpSpPr>
            <p:cNvPr id="26" name="Group 25"/>
            <p:cNvGrpSpPr/>
            <p:nvPr/>
          </p:nvGrpSpPr>
          <p:grpSpPr>
            <a:xfrm>
              <a:off x="687697" y="1999887"/>
              <a:ext cx="7768606" cy="4700586"/>
              <a:chOff x="688645" y="1928815"/>
              <a:chExt cx="7768606" cy="4700586"/>
            </a:xfrm>
          </p:grpSpPr>
          <p:sp>
            <p:nvSpPr>
              <p:cNvPr id="6" name="Freeform 5"/>
              <p:cNvSpPr/>
              <p:nvPr/>
            </p:nvSpPr>
            <p:spPr>
              <a:xfrm>
                <a:off x="68864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spcBef>
                    <a:spcPct val="0"/>
                  </a:spcBef>
                  <a:spcAft>
                    <a:spcPct val="35000"/>
                  </a:spcAft>
                </a:pPr>
                <a:r>
                  <a:rPr lang="ru-Ru" sz="1600" b="1" i="0" u="none" baseline="0">
                    <a:latin typeface="Arial" panose="020B0604020202020204" pitchFamily="34" charset="0"/>
                    <a:ea typeface="Gill Sans MT" panose="020B0502020104020203" pitchFamily="34" charset="0"/>
                    <a:cs typeface="Arial" panose="020B0604020202020204" pitchFamily="34" charset="0"/>
                  </a:rPr>
                  <a:t>Руководство по реализации</a:t>
                </a:r>
                <a:br>
                  <a:rPr lang="ru-Ru" sz="1600" b="1">
                    <a:latin typeface="Arial" panose="020B0604020202020204" pitchFamily="34" charset="0"/>
                    <a:cs typeface="Arial" panose="020B0604020202020204" pitchFamily="34" charset="0"/>
                  </a:rPr>
                </a:br>
                <a:endParaRPr lang="ru-Ru" sz="1600" b="1" dirty="0">
                  <a:latin typeface="Arial" panose="020B0604020202020204" pitchFamily="34" charset="0"/>
                  <a:cs typeface="Arial" panose="020B0604020202020204" pitchFamily="34" charset="0"/>
                </a:endParaRPr>
              </a:p>
            </p:txBody>
          </p:sp>
          <p:sp>
            <p:nvSpPr>
              <p:cNvPr id="12" name="Freeform 11"/>
              <p:cNvSpPr/>
              <p:nvPr/>
            </p:nvSpPr>
            <p:spPr>
              <a:xfrm>
                <a:off x="3338586"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spcBef>
                    <a:spcPct val="0"/>
                  </a:spcBef>
                  <a:spcAft>
                    <a:spcPct val="35000"/>
                  </a:spcAft>
                </a:pPr>
                <a:r>
                  <a:rPr lang="ru-Ru" sz="1600" b="1" i="0" u="none" baseline="0">
                    <a:latin typeface="Arial" panose="020B0604020202020204" pitchFamily="34" charset="0"/>
                    <a:ea typeface="Gill Sans MT" panose="020B0502020104020203" pitchFamily="34" charset="0"/>
                    <a:cs typeface="Arial" panose="020B0604020202020204" pitchFamily="34" charset="0"/>
                  </a:rPr>
                  <a:t>Набор инструментов</a:t>
                </a:r>
              </a:p>
            </p:txBody>
          </p:sp>
          <p:sp>
            <p:nvSpPr>
              <p:cNvPr id="16" name="Freeform 15"/>
              <p:cNvSpPr/>
              <p:nvPr/>
            </p:nvSpPr>
            <p:spPr>
              <a:xfrm>
                <a:off x="599042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spcBef>
                    <a:spcPct val="0"/>
                  </a:spcBef>
                  <a:spcAft>
                    <a:spcPct val="35000"/>
                  </a:spcAft>
                </a:pPr>
                <a:r>
                  <a:rPr lang="ru-Ru" sz="1600" b="1" i="0" u="none" baseline="0">
                    <a:latin typeface="Arial" panose="020B0604020202020204" pitchFamily="34" charset="0"/>
                    <a:ea typeface="Gill Sans MT" panose="020B0502020104020203" pitchFamily="34" charset="0"/>
                    <a:cs typeface="Arial" panose="020B0604020202020204" pitchFamily="34" charset="0"/>
                  </a:rPr>
                  <a:t>Инструмент</a:t>
                </a:r>
              </a:p>
            </p:txBody>
          </p:sp>
        </p:grpSp>
        <p:grpSp>
          <p:nvGrpSpPr>
            <p:cNvPr id="24" name="Group 23"/>
            <p:cNvGrpSpPr/>
            <p:nvPr/>
          </p:nvGrpSpPr>
          <p:grpSpPr>
            <a:xfrm>
              <a:off x="932483" y="2589624"/>
              <a:ext cx="1974408" cy="4036007"/>
              <a:chOff x="932483" y="2412631"/>
              <a:chExt cx="1974408" cy="4127212"/>
            </a:xfrm>
          </p:grpSpPr>
          <p:sp>
            <p:nvSpPr>
              <p:cNvPr id="7" name="Freeform 6"/>
              <p:cNvSpPr/>
              <p:nvPr/>
            </p:nvSpPr>
            <p:spPr>
              <a:xfrm>
                <a:off x="93248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Введение/</a:t>
                </a:r>
              </a:p>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Справочная информация</a:t>
                </a:r>
              </a:p>
            </p:txBody>
          </p:sp>
          <p:sp>
            <p:nvSpPr>
              <p:cNvPr id="8" name="Freeform 7"/>
              <p:cNvSpPr/>
              <p:nvPr/>
            </p:nvSpPr>
            <p:spPr>
              <a:xfrm>
                <a:off x="933431" y="3267570"/>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Планирование и подготовка</a:t>
                </a:r>
              </a:p>
            </p:txBody>
          </p:sp>
          <p:sp>
            <p:nvSpPr>
              <p:cNvPr id="9" name="Freeform 8"/>
              <p:cNvSpPr/>
              <p:nvPr/>
            </p:nvSpPr>
            <p:spPr>
              <a:xfrm>
                <a:off x="93248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Сбор данных</a:t>
                </a:r>
              </a:p>
            </p:txBody>
          </p:sp>
          <p:sp>
            <p:nvSpPr>
              <p:cNvPr id="10" name="Freeform 9"/>
              <p:cNvSpPr/>
              <p:nvPr/>
            </p:nvSpPr>
            <p:spPr>
              <a:xfrm>
                <a:off x="93343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Анализ</a:t>
                </a:r>
              </a:p>
            </p:txBody>
          </p:sp>
          <p:sp>
            <p:nvSpPr>
              <p:cNvPr id="11" name="Freeform 10"/>
              <p:cNvSpPr/>
              <p:nvPr/>
            </p:nvSpPr>
            <p:spPr>
              <a:xfrm>
                <a:off x="93343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Отчетность</a:t>
                </a:r>
              </a:p>
            </p:txBody>
          </p:sp>
        </p:grpSp>
        <p:grpSp>
          <p:nvGrpSpPr>
            <p:cNvPr id="25" name="Group 24"/>
            <p:cNvGrpSpPr/>
            <p:nvPr/>
          </p:nvGrpSpPr>
          <p:grpSpPr>
            <a:xfrm>
              <a:off x="3585269" y="2557861"/>
              <a:ext cx="4625298" cy="4071540"/>
              <a:chOff x="3585269" y="2557861"/>
              <a:chExt cx="4625298" cy="4071540"/>
            </a:xfrm>
          </p:grpSpPr>
          <p:sp>
            <p:nvSpPr>
              <p:cNvPr id="13" name="Freeform 12"/>
              <p:cNvSpPr/>
              <p:nvPr/>
            </p:nvSpPr>
            <p:spPr>
              <a:xfrm>
                <a:off x="3585269" y="2557861"/>
                <a:ext cx="1973460" cy="1076309"/>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Инструменты оценки</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Инструменты планирования</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Документы обучения</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Указания по сбору данных</a:t>
                </a:r>
              </a:p>
            </p:txBody>
          </p:sp>
          <p:sp>
            <p:nvSpPr>
              <p:cNvPr id="14" name="Freeform 13"/>
              <p:cNvSpPr/>
              <p:nvPr/>
            </p:nvSpPr>
            <p:spPr>
              <a:xfrm>
                <a:off x="3585269" y="3745563"/>
                <a:ext cx="1973460" cy="758550"/>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Инструменты отчетности</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Шаблоны</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Руководства по анализу</a:t>
                </a:r>
              </a:p>
            </p:txBody>
          </p:sp>
          <p:sp>
            <p:nvSpPr>
              <p:cNvPr id="15" name="Freeform 14"/>
              <p:cNvSpPr/>
              <p:nvPr/>
            </p:nvSpPr>
            <p:spPr>
              <a:xfrm>
                <a:off x="3585269" y="4615506"/>
                <a:ext cx="1973460" cy="2012835"/>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Инструменты исследования</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Перечень и определения КПЭ</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Модель СММ (функции, уровни обслуживания и пр.)</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Указания по проведению исследования</a:t>
                </a:r>
              </a:p>
              <a:p>
                <a:pPr marL="57150" lvl="1" indent="-57150" algn="l" defTabSz="400050" rtl="0">
                  <a:spcBef>
                    <a:spcPct val="0"/>
                  </a:spcBef>
                  <a:spcAft>
                    <a:spcPct val="15000"/>
                  </a:spcAft>
                  <a:buChar char="••"/>
                </a:pPr>
                <a:r>
                  <a:rPr lang="ru-Ru" sz="1100" b="0" i="0" u="none" baseline="0">
                    <a:latin typeface="Arial" panose="020B0604020202020204" pitchFamily="34" charset="0"/>
                    <a:ea typeface="Gill Sans MT" panose="020B0502020104020203" pitchFamily="34" charset="0"/>
                    <a:cs typeface="Arial" panose="020B0604020202020204" pitchFamily="34" charset="0"/>
                  </a:rPr>
                  <a:t>Планы анализа</a:t>
                </a:r>
              </a:p>
            </p:txBody>
          </p:sp>
          <p:sp>
            <p:nvSpPr>
              <p:cNvPr id="17" name="Freeform 16"/>
              <p:cNvSpPr/>
              <p:nvPr/>
            </p:nvSpPr>
            <p:spPr>
              <a:xfrm>
                <a:off x="623710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Код SurveyCTO</a:t>
                </a:r>
              </a:p>
            </p:txBody>
          </p:sp>
          <p:sp>
            <p:nvSpPr>
              <p:cNvPr id="18" name="Freeform 17"/>
              <p:cNvSpPr/>
              <p:nvPr/>
            </p:nvSpPr>
            <p:spPr>
              <a:xfrm>
                <a:off x="623710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Распечатываемые экземпляры исследований</a:t>
                </a:r>
              </a:p>
            </p:txBody>
          </p:sp>
          <p:sp>
            <p:nvSpPr>
              <p:cNvPr id="19" name="Freeform 18"/>
              <p:cNvSpPr/>
              <p:nvPr/>
            </p:nvSpPr>
            <p:spPr>
              <a:xfrm>
                <a:off x="623616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Главная анкета по модели технологической зрелости (СММ)</a:t>
                </a:r>
              </a:p>
            </p:txBody>
          </p:sp>
          <p:sp>
            <p:nvSpPr>
              <p:cNvPr id="20" name="Freeform 19"/>
              <p:cNvSpPr/>
              <p:nvPr/>
            </p:nvSpPr>
            <p:spPr>
              <a:xfrm>
                <a:off x="623710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spcBef>
                    <a:spcPct val="0"/>
                  </a:spcBef>
                  <a:spcAft>
                    <a:spcPct val="35000"/>
                  </a:spcAft>
                </a:pPr>
                <a:r>
                  <a:rPr lang="ru-Ru" sz="1100" b="1" i="0" u="none" baseline="0">
                    <a:latin typeface="Arial" panose="020B0604020202020204" pitchFamily="34" charset="0"/>
                    <a:ea typeface="Gill Sans MT" panose="020B0502020104020203" pitchFamily="34" charset="0"/>
                    <a:cs typeface="Arial" panose="020B0604020202020204" pitchFamily="34" charset="0"/>
                  </a:rPr>
                  <a:t>Инструмент сбора КПЭ</a:t>
                </a:r>
              </a:p>
            </p:txBody>
          </p:sp>
        </p:grpSp>
      </p:grpSp>
      <p:sp>
        <p:nvSpPr>
          <p:cNvPr id="3" name="Slide Number Placeholder 2"/>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13</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3753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709737" y="1123217"/>
            <a:ext cx="8853485" cy="4991100"/>
            <a:chOff x="390387" y="1142673"/>
            <a:chExt cx="8287936" cy="4456291"/>
          </a:xfrm>
        </p:grpSpPr>
        <p:grpSp>
          <p:nvGrpSpPr>
            <p:cNvPr id="42" name="Group 41"/>
            <p:cNvGrpSpPr/>
            <p:nvPr/>
          </p:nvGrpSpPr>
          <p:grpSpPr>
            <a:xfrm>
              <a:off x="606682" y="1645583"/>
              <a:ext cx="8071641" cy="3953381"/>
              <a:chOff x="606682" y="1645583"/>
              <a:chExt cx="8071641" cy="3953381"/>
            </a:xfrm>
          </p:grpSpPr>
          <p:grpSp>
            <p:nvGrpSpPr>
              <p:cNvPr id="3" name="Group 2"/>
              <p:cNvGrpSpPr/>
              <p:nvPr/>
            </p:nvGrpSpPr>
            <p:grpSpPr>
              <a:xfrm>
                <a:off x="606682" y="2528408"/>
                <a:ext cx="8071641" cy="3070556"/>
                <a:chOff x="606682" y="2202798"/>
                <a:chExt cx="8071641" cy="4866799"/>
              </a:xfrm>
            </p:grpSpPr>
            <p:sp>
              <p:nvSpPr>
                <p:cNvPr id="7" name="Freeform 6"/>
                <p:cNvSpPr/>
                <p:nvPr/>
              </p:nvSpPr>
              <p:spPr>
                <a:xfrm>
                  <a:off x="606682" y="2202798"/>
                  <a:ext cx="1034820" cy="800178"/>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ЗАПУСК ПРОЕКТА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spcBef>
                      <a:spcPct val="0"/>
                    </a:spcBef>
                    <a:spcAft>
                      <a:spcPct val="35000"/>
                    </a:spcAft>
                  </a:pPr>
                  <a:endParaRPr lang="ru-Ru" sz="1100" dirty="0">
                    <a:latin typeface="Arial" panose="020B0604020202020204" pitchFamily="34" charset="0"/>
                    <a:cs typeface="Arial" panose="020B0604020202020204" pitchFamily="34" charset="0"/>
                  </a:endParaRPr>
                </a:p>
              </p:txBody>
            </p:sp>
            <p:sp>
              <p:nvSpPr>
                <p:cNvPr id="10" name="Freeform 9"/>
                <p:cNvSpPr/>
                <p:nvPr/>
              </p:nvSpPr>
              <p:spPr>
                <a:xfrm>
                  <a:off x="1111529" y="2993968"/>
                  <a:ext cx="2223479"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ПЛАНИРОВАНИЕ</a:t>
                  </a:r>
                </a:p>
              </p:txBody>
            </p:sp>
            <p:sp>
              <p:nvSpPr>
                <p:cNvPr id="13" name="Freeform 12"/>
                <p:cNvSpPr/>
                <p:nvPr/>
              </p:nvSpPr>
              <p:spPr>
                <a:xfrm>
                  <a:off x="1936682" y="3717971"/>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ПОДГОТОВКА К СБОРУ ДАННЫХ </a:t>
                  </a:r>
                  <a:br>
                    <a:rPr lang="en-US" sz="1100" b="0" i="0" u="none" baseline="0">
                      <a:latin typeface="Arial" panose="020B0604020202020204" pitchFamily="34" charset="0"/>
                      <a:ea typeface="Gill Sans MT" panose="020B0502020104020203" pitchFamily="34" charset="0"/>
                      <a:cs typeface="Arial" panose="020B0604020202020204" pitchFamily="34" charset="0"/>
                    </a:rPr>
                  </a:br>
                  <a:r>
                    <a:rPr lang="ru-Ru" sz="1100" b="0" i="0" u="none" baseline="0">
                      <a:latin typeface="Arial" panose="020B0604020202020204" pitchFamily="34" charset="0"/>
                      <a:ea typeface="Gill Sans MT" panose="020B0502020104020203" pitchFamily="34" charset="0"/>
                      <a:cs typeface="Arial" panose="020B0604020202020204" pitchFamily="34" charset="0"/>
                    </a:rPr>
                    <a:t>(включает обучение сборщиков данных)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АНАЛИЗ</a:t>
                  </a:r>
                </a:p>
              </p:txBody>
            </p:sp>
            <p:sp>
              <p:nvSpPr>
                <p:cNvPr id="22" name="Pentagon 21"/>
                <p:cNvSpPr/>
                <p:nvPr/>
              </p:nvSpPr>
              <p:spPr>
                <a:xfrm>
                  <a:off x="6987217" y="6078232"/>
                  <a:ext cx="1691106"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ОТЧЕТНОСТЬ И</a:t>
                  </a:r>
                </a:p>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РАСПРОСТРАНЕНИЕ</a:t>
                  </a:r>
                </a:p>
              </p:txBody>
            </p:sp>
            <p:sp>
              <p:nvSpPr>
                <p:cNvPr id="24" name="Freeform 23"/>
                <p:cNvSpPr/>
                <p:nvPr/>
              </p:nvSpPr>
              <p:spPr>
                <a:xfrm>
                  <a:off x="4580555" y="4649309"/>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СБОР ДАННЫХ</a:t>
                  </a:r>
                </a:p>
              </p:txBody>
            </p:sp>
          </p:grpSp>
          <p:sp>
            <p:nvSpPr>
              <p:cNvPr id="31" name="Freeform 30"/>
              <p:cNvSpPr/>
              <p:nvPr/>
            </p:nvSpPr>
            <p:spPr>
              <a:xfrm>
                <a:off x="606682" y="1645583"/>
                <a:ext cx="7998388" cy="890510"/>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УПРАВЛЕНИЕ ПРОЕКТОМ (в процессе)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ru-Ru" sz="1200" dirty="0">
                <a:latin typeface="Arial" panose="020B0604020202020204" pitchFamily="34" charset="0"/>
                <a:cs typeface="Arial" panose="020B0604020202020204" pitchFamily="34" charset="0"/>
              </a:endParaRPr>
            </a:p>
          </p:txBody>
        </p:sp>
      </p:grpSp>
      <p:sp>
        <p:nvSpPr>
          <p:cNvPr id="30" name="Rectangle 29"/>
          <p:cNvSpPr/>
          <p:nvPr/>
        </p:nvSpPr>
        <p:spPr>
          <a:xfrm>
            <a:off x="1981275" y="348805"/>
            <a:ext cx="8724826" cy="646331"/>
          </a:xfrm>
          <a:prstGeom prst="rect">
            <a:avLst/>
          </a:prstGeom>
        </p:spPr>
        <p:txBody>
          <a:bodyPr wrap="square">
            <a:spAutoFit/>
          </a:bodyPr>
          <a:lstStyle/>
          <a:p>
            <a:pPr algn="ctr" rtl="0"/>
            <a:r>
              <a:rPr lang="ru-Ru" sz="3600" b="1" i="0" u="none" baseline="0">
                <a:solidFill>
                  <a:srgbClr val="C00000"/>
                </a:solidFill>
                <a:latin typeface="Arial" panose="020B0604020202020204" pitchFamily="34" charset="0"/>
                <a:ea typeface="+mj-ea"/>
                <a:cs typeface="Arial" panose="020B0604020202020204" pitchFamily="34" charset="0"/>
              </a:rPr>
              <a:t>Ориентировочный срок</a:t>
            </a:r>
            <a:endParaRPr lang="ru-Ru" sz="3600" dirty="0">
              <a:solidFill>
                <a:srgbClr val="C00000"/>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14</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9536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992332" y="449732"/>
            <a:ext cx="8472467" cy="4348162"/>
            <a:chOff x="390387" y="1142673"/>
            <a:chExt cx="8472467" cy="4456291"/>
          </a:xfrm>
        </p:grpSpPr>
        <p:grpSp>
          <p:nvGrpSpPr>
            <p:cNvPr id="42" name="Group 41"/>
            <p:cNvGrpSpPr/>
            <p:nvPr/>
          </p:nvGrpSpPr>
          <p:grpSpPr>
            <a:xfrm>
              <a:off x="502046" y="2054400"/>
              <a:ext cx="8360808" cy="3544564"/>
              <a:chOff x="502046" y="2054400"/>
              <a:chExt cx="8360808" cy="3544564"/>
            </a:xfrm>
          </p:grpSpPr>
          <p:grpSp>
            <p:nvGrpSpPr>
              <p:cNvPr id="3" name="Group 2"/>
              <p:cNvGrpSpPr/>
              <p:nvPr/>
            </p:nvGrpSpPr>
            <p:grpSpPr>
              <a:xfrm>
                <a:off x="502047" y="2580698"/>
                <a:ext cx="8360807" cy="3018266"/>
                <a:chOff x="502047" y="2285677"/>
                <a:chExt cx="8360807" cy="4783920"/>
              </a:xfrm>
            </p:grpSpPr>
            <p:sp>
              <p:nvSpPr>
                <p:cNvPr id="7" name="Freeform 6"/>
                <p:cNvSpPr/>
                <p:nvPr/>
              </p:nvSpPr>
              <p:spPr>
                <a:xfrm>
                  <a:off x="502047" y="2285677"/>
                  <a:ext cx="1285713" cy="800179"/>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ЗАПУСК ПРОЕКТА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spcBef>
                      <a:spcPct val="0"/>
                    </a:spcBef>
                    <a:spcAft>
                      <a:spcPct val="35000"/>
                    </a:spcAft>
                  </a:pPr>
                  <a:endParaRPr lang="ru-Ru" sz="1100" dirty="0">
                    <a:latin typeface="Arial" panose="020B0604020202020204" pitchFamily="34" charset="0"/>
                    <a:cs typeface="Arial" panose="020B0604020202020204" pitchFamily="34" charset="0"/>
                  </a:endParaRPr>
                </a:p>
              </p:txBody>
            </p:sp>
            <p:sp>
              <p:nvSpPr>
                <p:cNvPr id="10" name="Freeform 9"/>
                <p:cNvSpPr/>
                <p:nvPr/>
              </p:nvSpPr>
              <p:spPr>
                <a:xfrm>
                  <a:off x="1124092" y="3085853"/>
                  <a:ext cx="2223479" cy="744857"/>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ПЛАНИРОВАНИЕ</a:t>
                  </a:r>
                </a:p>
              </p:txBody>
            </p:sp>
            <p:sp>
              <p:nvSpPr>
                <p:cNvPr id="13" name="Freeform 12"/>
                <p:cNvSpPr/>
                <p:nvPr/>
              </p:nvSpPr>
              <p:spPr>
                <a:xfrm>
                  <a:off x="1936682" y="3802957"/>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ПОДГОТОВКА К СБОРУ ДАННЫХ (включает обучение сборщиков данных)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АНАЛИЗ</a:t>
                  </a:r>
                </a:p>
              </p:txBody>
            </p:sp>
            <p:sp>
              <p:nvSpPr>
                <p:cNvPr id="22" name="Pentagon 21"/>
                <p:cNvSpPr/>
                <p:nvPr/>
              </p:nvSpPr>
              <p:spPr>
                <a:xfrm>
                  <a:off x="6987217" y="6078232"/>
                  <a:ext cx="1875637"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ОТЧЕТНОСТЬ И</a:t>
                  </a:r>
                </a:p>
                <a:p>
                  <a:pPr algn="l" defTabSz="533400" rtl="0">
                    <a:spcBef>
                      <a:spcPct val="0"/>
                    </a:spcBef>
                    <a:spcAft>
                      <a:spcPct val="35000"/>
                    </a:spcAft>
                  </a:pPr>
                  <a:r>
                    <a:rPr lang="ru-Ru" sz="1100" b="0" i="0" u="none" baseline="0">
                      <a:latin typeface="Arial" panose="020B0604020202020204" pitchFamily="34" charset="0"/>
                      <a:cs typeface="Arial" panose="020B0604020202020204" pitchFamily="34" charset="0"/>
                    </a:rPr>
                    <a:t>РАСПРОСТРАНЕНИЕ</a:t>
                  </a:r>
                </a:p>
              </p:txBody>
            </p:sp>
            <p:sp>
              <p:nvSpPr>
                <p:cNvPr id="24" name="Freeform 23"/>
                <p:cNvSpPr/>
                <p:nvPr/>
              </p:nvSpPr>
              <p:spPr>
                <a:xfrm>
                  <a:off x="4557305" y="4755151"/>
                  <a:ext cx="1278217"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СБОР ДАННЫХ</a:t>
                  </a:r>
                  <a:endParaRPr lang="ru-Ru" sz="1100" dirty="0">
                    <a:latin typeface="Arial" panose="020B0604020202020204" pitchFamily="34" charset="0"/>
                    <a:cs typeface="Arial" panose="020B0604020202020204" pitchFamily="34" charset="0"/>
                  </a:endParaRPr>
                </a:p>
              </p:txBody>
            </p:sp>
          </p:grpSp>
          <p:sp>
            <p:nvSpPr>
              <p:cNvPr id="31" name="Freeform 30"/>
              <p:cNvSpPr/>
              <p:nvPr/>
            </p:nvSpPr>
            <p:spPr>
              <a:xfrm>
                <a:off x="502046" y="2079136"/>
                <a:ext cx="8162215" cy="345443"/>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spcBef>
                    <a:spcPct val="0"/>
                  </a:spcBef>
                  <a:spcAft>
                    <a:spcPct val="35000"/>
                  </a:spcAft>
                </a:pPr>
                <a:r>
                  <a:rPr lang="ru-Ru" sz="1100" b="0" i="0" u="none" baseline="0">
                    <a:latin typeface="Arial" panose="020B0604020202020204" pitchFamily="34" charset="0"/>
                    <a:ea typeface="Gill Sans MT" panose="020B0502020104020203" pitchFamily="34" charset="0"/>
                    <a:cs typeface="Arial" panose="020B0604020202020204" pitchFamily="34" charset="0"/>
                  </a:rPr>
                  <a:t>УПРАВЛЕНИЕ ПРОЕКТОМ (в процессе))</a:t>
                </a:r>
                <a:r>
                  <a:rPr lang="ru-Ru" sz="1100" b="0" i="0" u="none" baseline="0">
                    <a:latin typeface="Arial" panose="020B0604020202020204" pitchFamily="34" charset="0"/>
                    <a:cs typeface="Arial" panose="020B0604020202020204" pitchFamily="34" charset="0"/>
                  </a:rPr>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ru-Ru" sz="1200" dirty="0">
                <a:latin typeface="Arial" panose="020B0604020202020204" pitchFamily="34" charset="0"/>
                <a:cs typeface="Arial" panose="020B0604020202020204" pitchFamily="34" charset="0"/>
              </a:endParaRPr>
            </a:p>
          </p:txBody>
        </p:sp>
      </p:grpSp>
      <p:sp>
        <p:nvSpPr>
          <p:cNvPr id="32" name="Rectangle 31"/>
          <p:cNvSpPr/>
          <p:nvPr/>
        </p:nvSpPr>
        <p:spPr>
          <a:xfrm>
            <a:off x="892107" y="229725"/>
            <a:ext cx="10766492" cy="584775"/>
          </a:xfrm>
          <a:prstGeom prst="rect">
            <a:avLst/>
          </a:prstGeom>
        </p:spPr>
        <p:txBody>
          <a:bodyPr wrap="square">
            <a:spAutoFit/>
          </a:bodyPr>
          <a:lstStyle/>
          <a:p>
            <a:pPr algn="ctr" rtl="0"/>
            <a:r>
              <a:rPr lang="ru-Ru" sz="3200" b="1" i="0" u="none" baseline="0">
                <a:solidFill>
                  <a:srgbClr val="C00000"/>
                </a:solidFill>
                <a:latin typeface="Arial" panose="020B0604020202020204" pitchFamily="34" charset="0"/>
                <a:ea typeface="+mj-ea"/>
                <a:cs typeface="Arial" panose="020B0604020202020204" pitchFamily="34" charset="0"/>
              </a:rPr>
              <a:t>Сроки и источники человеческих ресурсов</a:t>
            </a:r>
            <a:endParaRPr lang="ru-Ru" sz="3200" dirty="0">
              <a:solidFill>
                <a:srgbClr val="C00000"/>
              </a:solidFill>
              <a:latin typeface="Arial" panose="020B0604020202020204" pitchFamily="34" charset="0"/>
              <a:cs typeface="Arial" panose="020B0604020202020204" pitchFamily="34" charset="0"/>
            </a:endParaRPr>
          </a:p>
        </p:txBody>
      </p:sp>
      <p:sp>
        <p:nvSpPr>
          <p:cNvPr id="34" name="Rounded Rectangle 33"/>
          <p:cNvSpPr/>
          <p:nvPr/>
        </p:nvSpPr>
        <p:spPr>
          <a:xfrm>
            <a:off x="4740586" y="4964811"/>
            <a:ext cx="2837330" cy="1314365"/>
          </a:xfrm>
          <a:prstGeom prst="round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rtl="0"/>
            <a:r>
              <a:rPr lang="ru-Ru" sz="1600" b="0" i="0" u="none" baseline="0">
                <a:latin typeface="Arial" panose="020B0604020202020204" pitchFamily="34" charset="0"/>
                <a:ea typeface="Gill Sans MT" panose="020B0502020104020203" pitchFamily="34" charset="0"/>
                <a:cs typeface="Arial" panose="020B0604020202020204" pitchFamily="34" charset="0"/>
              </a:rPr>
              <a:t>    Группа сбора данных </a:t>
            </a:r>
          </a:p>
        </p:txBody>
      </p:sp>
      <p:sp>
        <p:nvSpPr>
          <p:cNvPr id="37" name="Rounded Rectangle 36"/>
          <p:cNvSpPr/>
          <p:nvPr/>
        </p:nvSpPr>
        <p:spPr>
          <a:xfrm>
            <a:off x="2206092" y="5371321"/>
            <a:ext cx="7998387" cy="2998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0"/>
            <a:r>
              <a:rPr lang="ru-Ru" sz="1600" b="0" i="0" u="none" baseline="0">
                <a:latin typeface="Arial" panose="020B0604020202020204" pitchFamily="34" charset="0"/>
                <a:ea typeface="Gill Sans MT" panose="020B0502020104020203" pitchFamily="34" charset="0"/>
                <a:cs typeface="Arial" panose="020B0604020202020204" pitchFamily="34" charset="0"/>
              </a:rPr>
              <a:t> Основная группа оценки</a:t>
            </a:r>
          </a:p>
        </p:txBody>
      </p:sp>
      <p:sp>
        <p:nvSpPr>
          <p:cNvPr id="38" name="Rounded Rectangle 37"/>
          <p:cNvSpPr/>
          <p:nvPr/>
        </p:nvSpPr>
        <p:spPr>
          <a:xfrm>
            <a:off x="2206092" y="5717109"/>
            <a:ext cx="7998387" cy="30761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0"/>
            <a:r>
              <a:rPr lang="ru-Ru" sz="1600" b="0" i="0" u="none" baseline="0">
                <a:latin typeface="Arial" panose="020B0604020202020204" pitchFamily="34" charset="0"/>
                <a:cs typeface="Arial" panose="020B0604020202020204" pitchFamily="34" charset="0"/>
              </a:rPr>
              <a:t>  Руководящий комитет</a:t>
            </a:r>
          </a:p>
        </p:txBody>
      </p:sp>
      <p:sp>
        <p:nvSpPr>
          <p:cNvPr id="39" name="Rounded Rectangle 38"/>
          <p:cNvSpPr/>
          <p:nvPr/>
        </p:nvSpPr>
        <p:spPr>
          <a:xfrm>
            <a:off x="5975459" y="6156773"/>
            <a:ext cx="1559113" cy="63252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0"/>
            <a:r>
              <a:rPr lang="ru-Ru" sz="1600" b="0" i="0" u="none" baseline="0">
                <a:latin typeface="Arial" panose="020B0604020202020204" pitchFamily="34" charset="0"/>
                <a:cs typeface="Arial" panose="020B0604020202020204" pitchFamily="34" charset="0"/>
              </a:rPr>
              <a:t>Сборщики данных</a:t>
            </a:r>
          </a:p>
        </p:txBody>
      </p:sp>
      <p:sp>
        <p:nvSpPr>
          <p:cNvPr id="4" name="Slide Number Placeholder 3"/>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15</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334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ctrTitle"/>
          </p:nvPr>
        </p:nvSpPr>
        <p:spPr>
          <a:xfrm>
            <a:off x="1575956" y="315437"/>
            <a:ext cx="9372600" cy="620458"/>
          </a:xfrm>
        </p:spPr>
        <p:txBody>
          <a:bodyPr/>
          <a:lstStyle/>
          <a:p>
            <a:pPr rtl="0" eaLnBrk="1" hangingPunct="1">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Обзор NSCA</a:t>
            </a:r>
          </a:p>
        </p:txBody>
      </p:sp>
      <p:sp>
        <p:nvSpPr>
          <p:cNvPr id="3" name="Subtitle 2">
            <a:extLst>
              <a:ext uri="{FF2B5EF4-FFF2-40B4-BE49-F238E27FC236}">
                <a16:creationId xmlns:a16="http://schemas.microsoft.com/office/drawing/2014/main" id="{F62CB67A-423F-4F0A-BA8E-1E5623F3CB6F}"/>
              </a:ext>
            </a:extLst>
          </p:cNvPr>
          <p:cNvSpPr>
            <a:spLocks noGrp="1"/>
          </p:cNvSpPr>
          <p:nvPr>
            <p:ph type="subTitle" idx="1"/>
          </p:nvPr>
        </p:nvSpPr>
        <p:spPr>
          <a:xfrm>
            <a:off x="261907" y="1147997"/>
            <a:ext cx="11668186" cy="5499224"/>
          </a:xfrm>
        </p:spPr>
        <p:txBody>
          <a:bodyPr>
            <a:noAutofit/>
          </a:bodyPr>
          <a:lstStyle/>
          <a:p>
            <a:pPr marL="457182" lvl="1" algn="l" defTabSz="912778" rtl="0">
              <a:lnSpc>
                <a:spcPct val="100000"/>
              </a:lnSpc>
              <a:spcBef>
                <a:spcPct val="20000"/>
              </a:spcBef>
              <a:spcAft>
                <a:spcPct val="0"/>
              </a:spcAft>
            </a:pPr>
            <a:r>
              <a:rPr lang="ru-Ru" sz="24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Задачи обучения</a:t>
            </a:r>
          </a:p>
          <a:p>
            <a:pPr marL="457182" lvl="1" algn="l" defTabSz="912778" rtl="0">
              <a:lnSpc>
                <a:spcPct val="100000"/>
              </a:lnSpc>
              <a:spcBef>
                <a:spcPct val="20000"/>
              </a:spcBef>
              <a:spcAft>
                <a:spcPct val="0"/>
              </a:spcAft>
            </a:pPr>
            <a:r>
              <a:rPr lang="ru-Ru" sz="2400" b="0" i="0" u="none" baseline="0">
                <a:latin typeface="Arial" panose="020B0604020202020204" pitchFamily="34" charset="0"/>
                <a:ea typeface="Gill Sans MT" panose="020B0502020104020203" pitchFamily="34" charset="0"/>
                <a:cs typeface="Arial" panose="020B0604020202020204" pitchFamily="34" charset="0"/>
              </a:rPr>
              <a:t>Ознакомиться с первостепенными задачами NSCA, ее историей и преимуществами использования инструмента:</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Задачи проведения оценки</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История инструмента и предыдущий опыт использования</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Содержание инструмента</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Что нового в NSCA 2.0</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Вклад заинтересованных лиц</a:t>
            </a:r>
          </a:p>
          <a:p>
            <a:pPr marL="1606550" lvl="1" indent="-454025" algn="l" defTabSz="912778" rtl="0">
              <a:lnSpc>
                <a:spcPct val="100000"/>
              </a:lnSpc>
              <a:spcBef>
                <a:spcPts val="1600"/>
              </a:spcBef>
              <a:spcAft>
                <a:spcPct val="0"/>
              </a:spcAft>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Объем и ограничения</a:t>
            </a:r>
            <a:r>
              <a:rPr lang="th-TH" sz="2400" b="0" i="0" u="none" baseline="0">
                <a:latin typeface="Arial" panose="020B0604020202020204" pitchFamily="34" charset="0"/>
                <a:ea typeface="Gill Sans MT" panose="020B0502020104020203" pitchFamily="34" charset="0"/>
                <a:cs typeface="Arial" panose="020B0604020202020204" pitchFamily="34" charset="0"/>
              </a:rPr>
              <a:t>-</a:t>
            </a:r>
            <a:endParaRPr lang="ru-Ru" altLang="en-US" sz="18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489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ctrTitle"/>
          </p:nvPr>
        </p:nvSpPr>
        <p:spPr>
          <a:xfrm>
            <a:off x="1501141" y="248709"/>
            <a:ext cx="9372600" cy="620458"/>
          </a:xfrm>
        </p:spPr>
        <p:txBody>
          <a:bodyPr/>
          <a:lstStyle/>
          <a:p>
            <a:pPr rtl="0">
              <a:lnSpc>
                <a:spcPct val="100000"/>
              </a:lnSpc>
              <a:defRPr/>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Задачи NSCA</a:t>
            </a:r>
            <a:endParaRPr lang="ru-Ru" sz="3200" b="1" dirty="0">
              <a:solidFill>
                <a:srgbClr val="C0000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F62CB67A-423F-4F0A-BA8E-1E5623F3CB6F}"/>
              </a:ext>
            </a:extLst>
          </p:cNvPr>
          <p:cNvSpPr>
            <a:spLocks noGrp="1"/>
          </p:cNvSpPr>
          <p:nvPr>
            <p:ph type="subTitle" idx="1"/>
          </p:nvPr>
        </p:nvSpPr>
        <p:spPr>
          <a:xfrm>
            <a:off x="261907" y="1147997"/>
            <a:ext cx="11668186" cy="5499224"/>
          </a:xfrm>
        </p:spPr>
        <p:txBody>
          <a:bodyPr>
            <a:noAutofit/>
          </a:bodyPr>
          <a:lstStyle/>
          <a:p>
            <a:pPr marL="457182" lvl="1" algn="l" defTabSz="912778" rtl="0">
              <a:lnSpc>
                <a:spcPct val="100000"/>
              </a:lnSpc>
              <a:spcBef>
                <a:spcPct val="20000"/>
              </a:spcBef>
              <a:spcAft>
                <a:spcPct val="0"/>
              </a:spcAft>
            </a:pPr>
            <a:r>
              <a:rPr lang="ru-Ru" sz="24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Основная задача</a:t>
            </a:r>
          </a:p>
          <a:p>
            <a:pPr marL="457182" lvl="1" algn="l" defTabSz="912778" rtl="0">
              <a:lnSpc>
                <a:spcPct val="100000"/>
              </a:lnSpc>
              <a:spcBef>
                <a:spcPct val="20000"/>
              </a:spcBef>
              <a:spcAft>
                <a:spcPct val="0"/>
              </a:spcAft>
            </a:pPr>
            <a:r>
              <a:rPr lang="ru-Ru" b="0" i="0" u="none" baseline="0">
                <a:latin typeface="Arial" panose="020B0604020202020204" pitchFamily="34" charset="0"/>
                <a:ea typeface="Gill Sans MT" panose="020B0502020104020203" pitchFamily="34" charset="0"/>
                <a:cs typeface="Arial" panose="020B0604020202020204" pitchFamily="34" charset="0"/>
              </a:rPr>
              <a:t>Информирование и руководство для стран и спонсоров по инвестициям в цепи поставок. Идентификация и определение приоритетов для малоэффективных сфер в цепи поставок в [государственной] системе здравоохранения. Мониторинг влияния конкретных мероприятий по улучшению цепи поставок и/или инвестиций.</a:t>
            </a:r>
          </a:p>
          <a:p>
            <a:pPr marL="454025" algn="l" rtl="0">
              <a:lnSpc>
                <a:spcPct val="100000"/>
              </a:lnSpc>
              <a:defRPr/>
            </a:pPr>
            <a:r>
              <a:rPr lang="ru-Ru" b="1" i="0" u="none" baseline="0">
                <a:latin typeface="Arial" panose="020B0604020202020204" pitchFamily="34" charset="0"/>
                <a:ea typeface="Gill Sans MT" panose="020B0502020104020203" pitchFamily="34" charset="0"/>
                <a:cs typeface="Arial" panose="020B0604020202020204" pitchFamily="34" charset="0"/>
              </a:rPr>
              <a:t>Второстепенные задачи</a:t>
            </a:r>
            <a:endParaRPr lang="ru-Ru" dirty="0">
              <a:latin typeface="Arial" panose="020B0604020202020204" pitchFamily="34" charset="0"/>
              <a:cs typeface="Arial" panose="020B0604020202020204" pitchFamily="34" charset="0"/>
            </a:endParaRPr>
          </a:p>
          <a:p>
            <a:pPr marL="933450" indent="-457200" algn="l" rtl="0">
              <a:lnSpc>
                <a:spcPct val="100000"/>
              </a:lnSpc>
              <a:buFont typeface="Wingdings" panose="05000000000000000000" pitchFamily="2" charset="2"/>
              <a:buChar char="ü"/>
              <a:defRPr/>
            </a:pPr>
            <a:r>
              <a:rPr lang="ru-Ru" sz="2000" b="0" i="0" u="none" baseline="0">
                <a:latin typeface="Arial" panose="020B0604020202020204" pitchFamily="34" charset="0"/>
                <a:ea typeface="Gill Sans MT" panose="020B0502020104020203" pitchFamily="34" charset="0"/>
                <a:cs typeface="Arial" panose="020B0604020202020204" pitchFamily="34" charset="0"/>
              </a:rPr>
              <a:t>Оценка эффективности работы и возможностей цепи поставок. Определение узких мест и пробелов в цепи поставок. Мониторинг прогресса с учетом времени и в сравнении с национальными целевыми показателями эффективности. </a:t>
            </a:r>
          </a:p>
          <a:p>
            <a:pPr marL="933450" indent="-457200" algn="l" rtl="0">
              <a:lnSpc>
                <a:spcPct val="100000"/>
              </a:lnSpc>
              <a:buFont typeface="Wingdings" panose="05000000000000000000" pitchFamily="2" charset="2"/>
              <a:buChar char="ü"/>
              <a:defRPr/>
            </a:pPr>
            <a:r>
              <a:rPr lang="ru-Ru" sz="2000" b="0" i="0" u="none" baseline="0">
                <a:latin typeface="Arial" panose="020B0604020202020204" pitchFamily="34" charset="0"/>
                <a:ea typeface="Gill Sans MT" panose="020B0502020104020203" pitchFamily="34" charset="0"/>
                <a:cs typeface="Arial" panose="020B0604020202020204" pitchFamily="34" charset="0"/>
              </a:rPr>
              <a:t>Информирование для процессов стратегического планирования и управления системой оценки результатов. Информирование о политике и принятых решениях относительно национальной цепи поставок, включая общепринятые показатели и аналитические данные.</a:t>
            </a:r>
            <a:endParaRPr lang="ru-Ru" sz="2000"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8298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1306"/>
          </a:xfrm>
        </p:spPr>
        <p:txBody>
          <a:bodyPr>
            <a:normAutofit/>
          </a:bodyPr>
          <a:lstStyle/>
          <a:p>
            <a:pPr algn="ctr" rtl="0">
              <a:lnSpc>
                <a:spcPct val="100000"/>
              </a:lnSpc>
              <a:spcBef>
                <a:spcPts val="600"/>
              </a:spcBef>
            </a:pPr>
            <a:r>
              <a:rPr lang="ru-Ru" sz="3200" b="1" i="0" u="none" baseline="0">
                <a:solidFill>
                  <a:srgbClr val="C00000"/>
                </a:solidFill>
                <a:latin typeface="Arial" panose="020B0604020202020204" pitchFamily="34" charset="0"/>
                <a:ea typeface="Arial" charset="0"/>
                <a:cs typeface="Arial" panose="020B0604020202020204" pitchFamily="34" charset="0"/>
              </a:rPr>
              <a:t>Краткая история NSCA</a:t>
            </a:r>
          </a:p>
        </p:txBody>
      </p:sp>
      <p:sp>
        <p:nvSpPr>
          <p:cNvPr id="3" name="Content Placeholder 2"/>
          <p:cNvSpPr>
            <a:spLocks noGrp="1"/>
          </p:cNvSpPr>
          <p:nvPr>
            <p:ph idx="1"/>
          </p:nvPr>
        </p:nvSpPr>
        <p:spPr>
          <a:xfrm>
            <a:off x="838200" y="1336432"/>
            <a:ext cx="10731500" cy="5455065"/>
          </a:xfrm>
        </p:spPr>
        <p:txBody>
          <a:bodyPr>
            <a:noAutofit/>
          </a:bodyPr>
          <a:lstStyle/>
          <a:p>
            <a:pPr algn="l" rtl="0">
              <a:lnSpc>
                <a:spcPct val="100000"/>
              </a:lnSpc>
              <a:spcBef>
                <a:spcPts val="18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Разработана в период с 2010 по 2012 годы по запросу Агентства США по международному развитию (USAID) в рамках проекта Системы управления цепью поставок, финансируемого Американской президентской программой по борьбе со СПИДом.</a:t>
            </a:r>
          </a:p>
          <a:p>
            <a:pPr algn="l" rtl="0">
              <a:lnSpc>
                <a:spcPct val="100000"/>
              </a:lnSpc>
              <a:spcBef>
                <a:spcPts val="1800"/>
              </a:spcBef>
              <a:buFont typeface="Wingdings" panose="05000000000000000000" pitchFamily="2" charset="2"/>
              <a:buChar char="ü"/>
            </a:pPr>
            <a:r>
              <a:rPr lang="ru-Ru" sz="2000" b="0" i="0" u="none" baseline="0">
                <a:effectLst/>
                <a:latin typeface="Arial" panose="020B0604020202020204" pitchFamily="34" charset="0"/>
                <a:ea typeface="Gill Sans MT" panose="020B0502020104020203" pitchFamily="34" charset="0"/>
                <a:cs typeface="Arial" panose="020B0604020202020204" pitchFamily="34" charset="0"/>
              </a:rPr>
              <a:t> Изначально программа оценки была ориентирована на КПЭ для получения единой оценки эффективности, а затем преобразовалась в более комплексный обзор, включающий возможности и зрелость цепи поставок</a:t>
            </a:r>
          </a:p>
          <a:p>
            <a:pPr algn="l" rtl="0">
              <a:lnSpc>
                <a:spcPct val="100000"/>
              </a:lnSpc>
              <a:spcBef>
                <a:spcPts val="18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В 2016 году USAID приняло решение о начале работы с партнерами в целях разработки NSCA 2.0 на основе уроков, усвоенных из первоначальной программы NSCA</a:t>
            </a:r>
            <a:endParaRPr lang="ru-Ru" sz="2000" dirty="0">
              <a:latin typeface="Arial" panose="020B0604020202020204" pitchFamily="34" charset="0"/>
              <a:cs typeface="Arial" panose="020B0604020202020204" pitchFamily="34" charset="0"/>
            </a:endParaRPr>
          </a:p>
          <a:p>
            <a:pPr algn="l" rtl="0">
              <a:lnSpc>
                <a:spcPct val="100000"/>
              </a:lnSpc>
              <a:spcBef>
                <a:spcPts val="18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С 2012 по 2019 годы NSCA была проведена 27 раз</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707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145089" y="1642717"/>
            <a:ext cx="18473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spcBef>
                <a:spcPct val="0"/>
              </a:spcBef>
              <a:buFontTx/>
              <a:buNone/>
            </a:pPr>
            <a:br>
              <a:rPr lang="ru-Ru" sz="2800">
                <a:solidFill>
                  <a:srgbClr val="000000"/>
                </a:solidFill>
                <a:cs typeface="Arial" panose="020B0604020202020204" pitchFamily="34" charset="0"/>
              </a:rPr>
            </a:br>
            <a:endParaRPr lang="ru-Ru" altLang="en-US" sz="2800" dirty="0">
              <a:solidFill>
                <a:srgbClr val="000000"/>
              </a:solidFill>
              <a:cs typeface="Arial" panose="020B0604020202020204" pitchFamily="34" charset="0"/>
            </a:endParaRPr>
          </a:p>
          <a:p>
            <a:pPr algn="l" rtl="0">
              <a:spcBef>
                <a:spcPct val="0"/>
              </a:spcBef>
              <a:buFontTx/>
              <a:buNone/>
            </a:pPr>
            <a:endParaRPr lang="ru-Ru" altLang="en-US" sz="2800" dirty="0">
              <a:solidFill>
                <a:srgbClr val="000000"/>
              </a:solidFill>
              <a:cs typeface="Arial" panose="020B0604020202020204" pitchFamily="34" charset="0"/>
            </a:endParaRPr>
          </a:p>
        </p:txBody>
      </p:sp>
      <p:sp>
        <p:nvSpPr>
          <p:cNvPr id="8195" name="TextBox 5"/>
          <p:cNvSpPr txBox="1">
            <a:spLocks noChangeArrowheads="1"/>
          </p:cNvSpPr>
          <p:nvPr/>
        </p:nvSpPr>
        <p:spPr bwMode="auto">
          <a:xfrm>
            <a:off x="3009901" y="230189"/>
            <a:ext cx="640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spcBef>
                <a:spcPct val="0"/>
              </a:spcBef>
              <a:buFontTx/>
              <a:buNone/>
            </a:pPr>
            <a:r>
              <a:rPr lang="ru-Ru" sz="3200" b="1" i="0" u="none" baseline="0">
                <a:solidFill>
                  <a:srgbClr val="C00000"/>
                </a:solidFill>
                <a:ea typeface="Gill Sans MT" panose="020B0502020104020203" pitchFamily="34" charset="0"/>
                <a:cs typeface="Arial" panose="020B0604020202020204" pitchFamily="34" charset="0"/>
              </a:rPr>
              <a:t>Страны, объем оценки и год</a:t>
            </a:r>
          </a:p>
        </p:txBody>
      </p:sp>
      <p:graphicFrame>
        <p:nvGraphicFramePr>
          <p:cNvPr id="7" name="Table 6"/>
          <p:cNvGraphicFramePr>
            <a:graphicFrameLocks noGrp="1"/>
          </p:cNvGraphicFramePr>
          <p:nvPr>
            <p:extLst>
              <p:ext uri="{D42A27DB-BD31-4B8C-83A1-F6EECF244321}">
                <p14:modId xmlns:p14="http://schemas.microsoft.com/office/powerpoint/2010/main" val="205472512"/>
              </p:ext>
            </p:extLst>
          </p:nvPr>
        </p:nvGraphicFramePr>
        <p:xfrm>
          <a:off x="952501" y="909418"/>
          <a:ext cx="10299699" cy="5014385"/>
        </p:xfrm>
        <a:graphic>
          <a:graphicData uri="http://schemas.openxmlformats.org/drawingml/2006/table">
            <a:tbl>
              <a:tblPr firstRow="1" bandRow="1">
                <a:tableStyleId>{5C22544A-7EE6-4342-B048-85BDC9FD1C3A}</a:tableStyleId>
              </a:tblPr>
              <a:tblGrid>
                <a:gridCol w="1993899">
                  <a:extLst>
                    <a:ext uri="{9D8B030D-6E8A-4147-A177-3AD203B41FA5}">
                      <a16:colId xmlns:a16="http://schemas.microsoft.com/office/drawing/2014/main" val="20000"/>
                    </a:ext>
                  </a:extLst>
                </a:gridCol>
                <a:gridCol w="1625600">
                  <a:extLst>
                    <a:ext uri="{9D8B030D-6E8A-4147-A177-3AD203B41FA5}">
                      <a16:colId xmlns:a16="http://schemas.microsoft.com/office/drawing/2014/main" val="20001"/>
                    </a:ext>
                  </a:extLst>
                </a:gridCol>
                <a:gridCol w="1282700">
                  <a:extLst>
                    <a:ext uri="{9D8B030D-6E8A-4147-A177-3AD203B41FA5}">
                      <a16:colId xmlns:a16="http://schemas.microsoft.com/office/drawing/2014/main" val="20002"/>
                    </a:ext>
                  </a:extLst>
                </a:gridCol>
                <a:gridCol w="1809146">
                  <a:extLst>
                    <a:ext uri="{9D8B030D-6E8A-4147-A177-3AD203B41FA5}">
                      <a16:colId xmlns:a16="http://schemas.microsoft.com/office/drawing/2014/main" val="20003"/>
                    </a:ext>
                  </a:extLst>
                </a:gridCol>
                <a:gridCol w="2394554">
                  <a:extLst>
                    <a:ext uri="{9D8B030D-6E8A-4147-A177-3AD203B41FA5}">
                      <a16:colId xmlns:a16="http://schemas.microsoft.com/office/drawing/2014/main" val="20004"/>
                    </a:ext>
                  </a:extLst>
                </a:gridCol>
                <a:gridCol w="1193800">
                  <a:extLst>
                    <a:ext uri="{9D8B030D-6E8A-4147-A177-3AD203B41FA5}">
                      <a16:colId xmlns:a16="http://schemas.microsoft.com/office/drawing/2014/main" val="20005"/>
                    </a:ext>
                  </a:extLst>
                </a:gridCol>
              </a:tblGrid>
              <a:tr h="404372">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Страна</a:t>
                      </a:r>
                    </a:p>
                  </a:txBody>
                  <a:tcPr marL="91451" marR="91451" marT="45723" marB="45723"/>
                </a:tc>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Объем</a:t>
                      </a:r>
                    </a:p>
                  </a:txBody>
                  <a:tcPr marL="91451" marR="91451" marT="45723" marB="45723"/>
                </a:tc>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Год</a:t>
                      </a:r>
                    </a:p>
                  </a:txBody>
                  <a:tcPr marL="91451" marR="91451" marT="45723" marB="45723"/>
                </a:tc>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Страна</a:t>
                      </a:r>
                    </a:p>
                  </a:txBody>
                  <a:tcPr marL="91451" marR="91451" marT="45723" marB="45723"/>
                </a:tc>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Объем</a:t>
                      </a:r>
                    </a:p>
                  </a:txBody>
                  <a:tcPr marL="91451" marR="91451" marT="45723" marB="45723"/>
                </a:tc>
                <a:tc>
                  <a:txBody>
                    <a:bodyPr/>
                    <a:lstStyle/>
                    <a:p>
                      <a:pPr algn="ctr" rtl="0"/>
                      <a:r>
                        <a:rPr lang="ru-Ru" sz="1400" b="1" i="0" u="none" baseline="0">
                          <a:latin typeface="Arial" panose="020B0604020202020204" pitchFamily="34" charset="0"/>
                          <a:ea typeface="Gill Sans MT" panose="020B0502020104020203" pitchFamily="34" charset="0"/>
                          <a:cs typeface="Arial" panose="020B0604020202020204" pitchFamily="34" charset="0"/>
                        </a:rPr>
                        <a:t>Год</a:t>
                      </a:r>
                    </a:p>
                  </a:txBody>
                  <a:tcPr marL="91451" marR="91451" marT="45723" marB="45723"/>
                </a:tc>
                <a:extLst>
                  <a:ext uri="{0D108BD9-81ED-4DB2-BD59-A6C34878D82A}">
                    <a16:rowId xmlns:a16="http://schemas.microsoft.com/office/drawing/2014/main" val="10000"/>
                  </a:ext>
                </a:extLst>
              </a:tr>
              <a:tr h="378451">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Ангола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2016</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Ямайка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Краткая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2016</a:t>
                      </a:r>
                    </a:p>
                  </a:txBody>
                  <a:tcPr marL="91451" marR="91451" marT="45723" marB="45723"/>
                </a:tc>
                <a:extLst>
                  <a:ext uri="{0D108BD9-81ED-4DB2-BD59-A6C34878D82A}">
                    <a16:rowId xmlns:a16="http://schemas.microsoft.com/office/drawing/2014/main" val="10001"/>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Бенин</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2015</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Лесото</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Краткая</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2013</a:t>
                      </a:r>
                    </a:p>
                  </a:txBody>
                  <a:tcPr marL="91451" marR="91451" marT="45723" marB="45723"/>
                </a:tc>
                <a:extLst>
                  <a:ext uri="{0D108BD9-81ED-4DB2-BD59-A6C34878D82A}">
                    <a16:rowId xmlns:a16="http://schemas.microsoft.com/office/drawing/2014/main" val="10002"/>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Ботсвана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Пилотная 1.0</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2012</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Мозамбик</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extLst>
                  <a:ext uri="{0D108BD9-81ED-4DB2-BD59-A6C34878D82A}">
                    <a16:rowId xmlns:a16="http://schemas.microsoft.com/office/drawing/2014/main" val="10003"/>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Мьянма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Намибия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Целевая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2013</a:t>
                      </a:r>
                    </a:p>
                  </a:txBody>
                  <a:tcPr marL="91451" marR="91451" marT="45723" marB="45723"/>
                </a:tc>
                <a:extLst>
                  <a:ext uri="{0D108BD9-81ED-4DB2-BD59-A6C34878D82A}">
                    <a16:rowId xmlns:a16="http://schemas.microsoft.com/office/drawing/2014/main" val="10004"/>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Бурунди</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Нигерия </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endParaRPr lang="ru-Ru" sz="1400" dirty="0">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extLst>
                  <a:ext uri="{0D108BD9-81ED-4DB2-BD59-A6C34878D82A}">
                    <a16:rowId xmlns:a16="http://schemas.microsoft.com/office/drawing/2014/main" val="10005"/>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Кот-д'Ивуар</a:t>
                      </a:r>
                      <a:endParaRPr lang="ru-Ru" sz="1400" dirty="0">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Панама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Целевая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2013</a:t>
                      </a:r>
                    </a:p>
                  </a:txBody>
                  <a:tcPr marL="91451" marR="91451" marT="45723" marB="45723"/>
                </a:tc>
                <a:extLst>
                  <a:ext uri="{0D108BD9-81ED-4DB2-BD59-A6C34878D82A}">
                    <a16:rowId xmlns:a16="http://schemas.microsoft.com/office/drawing/2014/main" val="10006"/>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Демократическая Республика Конго</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Целевая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Парагвай</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Пилотная 1.0</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2012</a:t>
                      </a:r>
                    </a:p>
                  </a:txBody>
                  <a:tcPr marL="91451" marR="91451" marT="45723" marB="45723"/>
                </a:tc>
                <a:extLst>
                  <a:ext uri="{0D108BD9-81ED-4DB2-BD59-A6C34878D82A}">
                    <a16:rowId xmlns:a16="http://schemas.microsoft.com/office/drawing/2014/main" val="10007"/>
                  </a:ext>
                </a:extLst>
              </a:tr>
              <a:tr h="320027">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Джибути</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Краткая</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2015</a:t>
                      </a:r>
                    </a:p>
                  </a:txBody>
                  <a:tcPr marL="91451" marR="91451" marT="45723" marB="45723"/>
                </a:tc>
                <a:tc>
                  <a:txBody>
                    <a:bodyPr/>
                    <a:lstStyle/>
                    <a:p>
                      <a:pPr algn="l" rtl="0"/>
                      <a:r>
                        <a:rPr lang="ru-Ru" sz="14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Руанда*</a:t>
                      </a:r>
                    </a:p>
                  </a:txBody>
                  <a:tcPr marL="91451" marR="91451" marT="45723" marB="45723"/>
                </a:tc>
                <a:tc>
                  <a:txBody>
                    <a:bodyPr/>
                    <a:lstStyle/>
                    <a:p>
                      <a:pPr algn="l" rtl="0"/>
                      <a:r>
                        <a:rPr lang="ru-Ru" sz="14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Полная 1.0/ Пилотная 2.0</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07.05.2013</a:t>
                      </a:r>
                    </a:p>
                  </a:txBody>
                  <a:tcPr marL="91451" marR="91451" marT="45723" marB="45723"/>
                </a:tc>
                <a:extLst>
                  <a:ext uri="{0D108BD9-81ED-4DB2-BD59-A6C34878D82A}">
                    <a16:rowId xmlns:a16="http://schemas.microsoft.com/office/drawing/2014/main" val="10008"/>
                  </a:ext>
                </a:extLst>
              </a:tr>
              <a:tr h="320027">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Сальвадор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Целевая</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2012</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Южная Африка (Гаутенг)</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Пилотная 1.0</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2012</a:t>
                      </a:r>
                    </a:p>
                  </a:txBody>
                  <a:tcPr marL="91451" marR="91451" marT="45723" marB="45723"/>
                </a:tc>
                <a:extLst>
                  <a:ext uri="{0D108BD9-81ED-4DB2-BD59-A6C34878D82A}">
                    <a16:rowId xmlns:a16="http://schemas.microsoft.com/office/drawing/2014/main" val="10009"/>
                  </a:ext>
                </a:extLst>
              </a:tr>
              <a:tr h="378451">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Эритреа</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Краткая</a:t>
                      </a:r>
                    </a:p>
                  </a:txBody>
                  <a:tcPr marL="91451" marR="91451" marT="45723" marB="45723"/>
                </a:tc>
                <a:tc>
                  <a:txBody>
                    <a:bodyPr/>
                    <a:lstStyle/>
                    <a:p>
                      <a:pPr algn="l" rtl="0"/>
                      <a:r>
                        <a:rPr lang="ru-Ru" sz="1400" b="0" i="1" u="none" baseline="0">
                          <a:solidFill>
                            <a:srgbClr val="0070C0"/>
                          </a:solidFill>
                          <a:latin typeface="Arial" panose="020B0604020202020204" pitchFamily="34" charset="0"/>
                          <a:ea typeface="Gill Sans MT" panose="020B0502020104020203" pitchFamily="34" charset="0"/>
                          <a:cs typeface="Arial" panose="020B0604020202020204" pitchFamily="34" charset="0"/>
                        </a:rPr>
                        <a:t>2014</a:t>
                      </a: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Уганда</a:t>
                      </a: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Полный обзор</a:t>
                      </a:r>
                      <a:endParaRPr lang="ru-Ru" sz="140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2018</a:t>
                      </a:r>
                      <a:endParaRPr lang="ru-Ru" sz="1400" dirty="0">
                        <a:solidFill>
                          <a:srgbClr val="9900CC"/>
                        </a:solidFill>
                        <a:latin typeface="Arial" panose="020B0604020202020204" pitchFamily="34" charset="0"/>
                        <a:cs typeface="Arial" panose="020B0604020202020204" pitchFamily="34" charset="0"/>
                      </a:endParaRPr>
                    </a:p>
                  </a:txBody>
                  <a:tcPr marL="91451" marR="91451" marT="45723" marB="45723"/>
                </a:tc>
                <a:extLst>
                  <a:ext uri="{0D108BD9-81ED-4DB2-BD59-A6C34878D82A}">
                    <a16:rowId xmlns:a16="http://schemas.microsoft.com/office/drawing/2014/main" val="10010"/>
                  </a:ext>
                </a:extLst>
              </a:tr>
              <a:tr h="378451">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Гана</a:t>
                      </a:r>
                      <a:endParaRPr lang="ru-Ru" sz="140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Полный обзор</a:t>
                      </a:r>
                      <a:endParaRPr lang="ru-Ru" sz="140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2019</a:t>
                      </a:r>
                      <a:endParaRPr lang="ru-Ru" sz="140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Украина</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Полный обзор</a:t>
                      </a:r>
                      <a:endParaRPr lang="ru-Ru" sz="1400" dirty="0">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2015</a:t>
                      </a:r>
                    </a:p>
                  </a:txBody>
                  <a:tcPr marL="91451" marR="91451" marT="45723" marB="45723"/>
                </a:tc>
                <a:extLst>
                  <a:ext uri="{0D108BD9-81ED-4DB2-BD59-A6C34878D82A}">
                    <a16:rowId xmlns:a16="http://schemas.microsoft.com/office/drawing/2014/main" val="10011"/>
                  </a:ext>
                </a:extLst>
              </a:tr>
              <a:tr h="378451">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Гвинея*</a:t>
                      </a:r>
                      <a:endParaRPr lang="ru-Ru" sz="1400" i="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solidFill>
                            <a:srgbClr val="9900CC"/>
                          </a:solidFill>
                          <a:latin typeface="Arial" panose="020B0604020202020204" pitchFamily="34" charset="0"/>
                          <a:ea typeface="Gill Sans MT" panose="020B0502020104020203" pitchFamily="34" charset="0"/>
                          <a:cs typeface="Arial" panose="020B0604020202020204" pitchFamily="34" charset="0"/>
                        </a:rPr>
                        <a:t>Полный обзор</a:t>
                      </a:r>
                    </a:p>
                  </a:txBody>
                  <a:tcPr marL="91451" marR="91451" marT="45723" marB="45723"/>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09.2017</a:t>
                      </a:r>
                      <a:endParaRPr lang="ru-Ru" sz="1400" i="0" dirty="0">
                        <a:solidFill>
                          <a:srgbClr val="9900CC"/>
                        </a:solidFill>
                        <a:latin typeface="Arial" panose="020B0604020202020204" pitchFamily="34" charset="0"/>
                        <a:cs typeface="Arial" panose="020B0604020202020204" pitchFamily="34" charset="0"/>
                      </a:endParaRPr>
                    </a:p>
                  </a:txBody>
                  <a:tcPr marL="91451" marR="91451" marT="45723" marB="45723"/>
                </a:tc>
                <a:tc>
                  <a:txBody>
                    <a:bodyPr/>
                    <a:lstStyle/>
                    <a:p>
                      <a:pPr algn="l" rtl="0"/>
                      <a:r>
                        <a:rPr lang="ru-Ru" sz="14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Замбия</a:t>
                      </a:r>
                    </a:p>
                  </a:txBody>
                  <a:tcPr marL="91451" marR="91451" marT="45723" marB="45723"/>
                </a:tc>
                <a:tc>
                  <a:txBody>
                    <a:bodyPr/>
                    <a:lstStyle/>
                    <a:p>
                      <a:pPr algn="l" rtl="0"/>
                      <a:r>
                        <a:rPr lang="ru-Ru" sz="14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Полномасштабная/2.0 Пилотная</a:t>
                      </a:r>
                    </a:p>
                  </a:txBody>
                  <a:tcPr marL="91451" marR="91451" marT="45723" marB="45723"/>
                </a:tc>
                <a:tc>
                  <a:txBody>
                    <a:bodyPr/>
                    <a:lstStyle/>
                    <a:p>
                      <a:pPr algn="l" rtl="0"/>
                      <a:r>
                        <a:rPr lang="ru-Ru" sz="14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2017</a:t>
                      </a:r>
                    </a:p>
                  </a:txBody>
                  <a:tcPr marL="91451" marR="91451" marT="45723" marB="45723"/>
                </a:tc>
                <a:extLst>
                  <a:ext uri="{0D108BD9-81ED-4DB2-BD59-A6C34878D82A}">
                    <a16:rowId xmlns:a16="http://schemas.microsoft.com/office/drawing/2014/main" val="10012"/>
                  </a:ext>
                </a:extLst>
              </a:tr>
            </a:tbl>
          </a:graphicData>
        </a:graphic>
      </p:graphicFrame>
      <p:sp>
        <p:nvSpPr>
          <p:cNvPr id="8296" name="TextBox 7"/>
          <p:cNvSpPr txBox="1">
            <a:spLocks noChangeArrowheads="1"/>
          </p:cNvSpPr>
          <p:nvPr/>
        </p:nvSpPr>
        <p:spPr bwMode="auto">
          <a:xfrm>
            <a:off x="952502" y="5987831"/>
            <a:ext cx="97940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spcBef>
                <a:spcPct val="0"/>
              </a:spcBef>
              <a:buFontTx/>
              <a:buNone/>
            </a:pPr>
            <a:r>
              <a:rPr lang="ru-Ru" sz="1200" b="0" i="1" u="none" baseline="0">
                <a:solidFill>
                  <a:srgbClr val="000000"/>
                </a:solidFill>
                <a:ea typeface="Gill Sans MT" panose="020B0502020104020203" pitchFamily="34" charset="0"/>
                <a:cs typeface="Arial" panose="020B0604020202020204" pitchFamily="34" charset="0"/>
              </a:rPr>
              <a:t>СИНИМ ЦВЕТОМ</a:t>
            </a:r>
            <a:r>
              <a:rPr lang="ru-Ru" sz="1200" b="0" i="0" u="none" baseline="0">
                <a:ea typeface="Gill Sans MT" panose="020B0502020104020203" pitchFamily="34" charset="0"/>
                <a:cs typeface="Arial" panose="020B0604020202020204" pitchFamily="34" charset="0"/>
              </a:rPr>
              <a:t> </a:t>
            </a:r>
            <a:r>
              <a:rPr lang="ru-Ru" sz="1200" b="0" i="0" u="none" baseline="0">
                <a:solidFill>
                  <a:srgbClr val="0070C0"/>
                </a:solidFill>
                <a:ea typeface="Gill Sans MT" panose="020B0502020104020203" pitchFamily="34" charset="0"/>
                <a:cs typeface="Arial" panose="020B0604020202020204" pitchFamily="34" charset="0"/>
              </a:rPr>
              <a:t>выделены оценки NSCA,</a:t>
            </a:r>
            <a:r>
              <a:rPr lang="ru-Ru" sz="1200" b="0" i="0" u="none" baseline="0">
                <a:ea typeface="Gill Sans MT" panose="020B0502020104020203" pitchFamily="34" charset="0"/>
                <a:cs typeface="Arial" panose="020B0604020202020204" pitchFamily="34" charset="0"/>
              </a:rPr>
              <a:t> проведенные при поддержке глобального фонда, </a:t>
            </a:r>
            <a:r>
              <a:rPr lang="ru-Ru" sz="1200" b="0" i="0" u="none" baseline="0">
                <a:solidFill>
                  <a:srgbClr val="000000"/>
                </a:solidFill>
                <a:ea typeface="Gill Sans MT" panose="020B0502020104020203" pitchFamily="34" charset="0"/>
                <a:cs typeface="Arial" panose="020B0604020202020204" pitchFamily="34" charset="0"/>
              </a:rPr>
              <a:t> красным — пилотные проекты NSCA 2.0, </a:t>
            </a:r>
            <a:r>
              <a:rPr lang="ru-Ru" sz="1200" b="0" i="0" u="none" baseline="0">
                <a:solidFill>
                  <a:srgbClr val="C00000"/>
                </a:solidFill>
                <a:ea typeface="Gill Sans MT" panose="020B0502020104020203" pitchFamily="34" charset="0"/>
                <a:cs typeface="Arial" panose="020B0604020202020204" pitchFamily="34" charset="0"/>
              </a:rPr>
              <a:t>а пурпурным — NSCA 2.0</a:t>
            </a:r>
            <a:endParaRPr lang="ru-Ru" altLang="en-US" sz="1200" dirty="0">
              <a:solidFill>
                <a:srgbClr val="9900CC"/>
              </a:solidFill>
              <a:cs typeface="Arial" panose="020B0604020202020204" pitchFamily="34" charset="0"/>
            </a:endParaRPr>
          </a:p>
          <a:p>
            <a:pPr algn="l" rtl="0">
              <a:spcBef>
                <a:spcPct val="0"/>
              </a:spcBef>
              <a:buFontTx/>
              <a:buNone/>
            </a:pPr>
            <a:r>
              <a:rPr lang="ru-Ru" sz="1200" b="0" i="0" u="none" baseline="0">
                <a:solidFill>
                  <a:srgbClr val="000000"/>
                </a:solidFill>
                <a:ea typeface="Gill Sans MT" panose="020B0502020104020203" pitchFamily="34" charset="0"/>
                <a:cs typeface="Arial" panose="020B0604020202020204" pitchFamily="34" charset="0"/>
              </a:rPr>
              <a:t>*Гвинея проводила оценку NSCA дважды, а Руанда — трижды. </a:t>
            </a:r>
            <a:endParaRPr lang="ru-Ru" altLang="en-US" sz="1200" dirty="0">
              <a:solidFill>
                <a:srgbClr val="000000"/>
              </a:solidFill>
              <a:cs typeface="Arial" panose="020B0604020202020204" pitchFamily="34" charset="0"/>
            </a:endParaRPr>
          </a:p>
        </p:txBody>
      </p:sp>
      <p:sp>
        <p:nvSpPr>
          <p:cNvPr id="8" name="Slide Number Placeholder 2">
            <a:extLst>
              <a:ext uri="{FF2B5EF4-FFF2-40B4-BE49-F238E27FC236}">
                <a16:creationId xmlns:a16="http://schemas.microsoft.com/office/drawing/2014/main" id="{ACF7549B-49AF-4DA1-B1D6-E2A231B8D311}"/>
              </a:ext>
            </a:extLst>
          </p:cNvPr>
          <p:cNvSpPr>
            <a:spLocks noGrp="1"/>
          </p:cNvSpPr>
          <p:nvPr>
            <p:ph type="sldNum" sz="quarter" idx="12"/>
          </p:nvPr>
        </p:nvSpPr>
        <p:spPr>
          <a:xfrm>
            <a:off x="8610600" y="6356350"/>
            <a:ext cx="2743200" cy="365125"/>
          </a:xfrm>
        </p:spPr>
        <p:txBody>
          <a:bodyPr/>
          <a:lstStyle/>
          <a:p>
            <a:pPr algn="r" rtl="0"/>
            <a:fld id="{B9F1CF4F-F94A-4E72-8A7A-1D90E0D98BB3}" type="slidenum">
              <a:rPr/>
              <a:pPr algn="r" rtl="0"/>
              <a:t>5</a:t>
            </a:fld>
            <a:endParaRPr lang="ru-Ru" altLang="en-US" dirty="0"/>
          </a:p>
        </p:txBody>
      </p:sp>
    </p:spTree>
    <p:extLst>
      <p:ext uri="{BB962C8B-B14F-4D97-AF65-F5344CB8AC3E}">
        <p14:creationId xmlns:p14="http://schemas.microsoft.com/office/powerpoint/2010/main" val="536177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0"/>
            <a:ext cx="12343841" cy="1113673"/>
          </a:xfrm>
        </p:spPr>
        <p:txBody>
          <a:bodyPr>
            <a:normAutofit/>
          </a:bodyPr>
          <a:lstStyle/>
          <a:p>
            <a:pPr algn="ctr" rtl="0">
              <a:lnSpc>
                <a:spcPct val="100000"/>
              </a:lnSpc>
            </a:pPr>
            <a:r>
              <a:rPr lang="ru-Ru" sz="36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Три потенциальных объема NSCA</a:t>
            </a:r>
            <a:endParaRPr lang="ru-Ru" sz="3600" b="1" dirty="0">
              <a:solidFill>
                <a:srgbClr val="C0000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6</a:t>
            </a:fld>
            <a:endParaRPr lang="ru-Ru" altLang="en-US"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5EB3BE9-4DD3-430C-99D3-5535FDD4F1B0}"/>
              </a:ext>
            </a:extLst>
          </p:cNvPr>
          <p:cNvSpPr/>
          <p:nvPr/>
        </p:nvSpPr>
        <p:spPr>
          <a:xfrm>
            <a:off x="694082" y="1101362"/>
            <a:ext cx="11205818" cy="4221669"/>
          </a:xfrm>
          <a:prstGeom prst="rect">
            <a:avLst/>
          </a:prstGeom>
        </p:spPr>
        <p:txBody>
          <a:bodyPr wrap="square">
            <a:spAutoFit/>
          </a:bodyPr>
          <a:lstStyle/>
          <a:p>
            <a:pPr marL="285750" indent="-285750" algn="l" rtl="0">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Полный обзор</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Все уровни цепи поставок, все функциональные модули</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Требуется большая случайная выборка</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Результаты оценки точно отражают проблемы в стране в пределах определенного доверительного интервала</a:t>
            </a:r>
          </a:p>
          <a:p>
            <a:pPr lvl="1" algn="l" rtl="0"/>
            <a:endParaRPr lang="ru-Ru" sz="2000" dirty="0">
              <a:latin typeface="Arial" panose="020B0604020202020204" pitchFamily="34" charset="0"/>
              <a:cs typeface="Arial" panose="020B0604020202020204" pitchFamily="34" charset="0"/>
            </a:endParaRPr>
          </a:p>
          <a:p>
            <a:pPr marL="285750" indent="-285750" algn="l" rtl="0">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Целевая оценка NSCA</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Один уровень или один функциональный модуль</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Дает принимающим решения лицам информацию об определенной проблеме</a:t>
            </a:r>
          </a:p>
          <a:p>
            <a:pPr lvl="1" algn="l" rtl="0"/>
            <a:endParaRPr lang="ru-Ru" sz="2000" dirty="0">
              <a:latin typeface="Arial" panose="020B0604020202020204" pitchFamily="34" charset="0"/>
              <a:cs typeface="Arial" panose="020B0604020202020204" pitchFamily="34" charset="0"/>
            </a:endParaRPr>
          </a:p>
          <a:p>
            <a:pPr marL="285750" indent="-285750" algn="l" rtl="0">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Краткая оценка NSCA</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 Небольшая целевая выборка, которая не является репрезентативной в пределах одной страны</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8276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54BFFB-B8B6-496C-AC37-1C87A47E0437}"/>
              </a:ext>
            </a:extLst>
          </p:cNvPr>
          <p:cNvPicPr>
            <a:picLocks noGrp="1" noChangeAspect="1"/>
          </p:cNvPicPr>
          <p:nvPr isPhoto="1"/>
        </p:nvPicPr>
        <p:blipFill>
          <a:blip r:embed="rId3"/>
          <a:srcRect/>
          <a:stretch/>
        </p:blipFill>
        <p:spPr>
          <a:xfrm>
            <a:off x="323273" y="0"/>
            <a:ext cx="11545454" cy="6858000"/>
          </a:xfrm>
          <a:prstGeom prst="rect">
            <a:avLst/>
          </a:prstGeom>
        </p:spPr>
      </p:pic>
    </p:spTree>
    <p:extLst>
      <p:ext uri="{BB962C8B-B14F-4D97-AF65-F5344CB8AC3E}">
        <p14:creationId xmlns:p14="http://schemas.microsoft.com/office/powerpoint/2010/main" val="3670095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0"/>
            <a:ext cx="12343841" cy="1113673"/>
          </a:xfrm>
        </p:spPr>
        <p:txBody>
          <a:bodyPr>
            <a:normAutofit/>
          </a:bodyPr>
          <a:lstStyle/>
          <a:p>
            <a:pPr algn="ctr" rtl="0">
              <a:lnSpc>
                <a:spcPct val="100000"/>
              </a:lnSpc>
            </a:pPr>
            <a:r>
              <a:rPr lang="ru-Ru" sz="36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Задачи обновления NSCA</a:t>
            </a:r>
            <a:endParaRPr lang="ru-Ru" sz="3600" b="1" dirty="0">
              <a:solidFill>
                <a:srgbClr val="C0000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8</a:t>
            </a:fld>
            <a:endParaRPr lang="ru-Ru" altLang="en-US"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5EB3BE9-4DD3-430C-99D3-5535FDD4F1B0}"/>
              </a:ext>
            </a:extLst>
          </p:cNvPr>
          <p:cNvSpPr/>
          <p:nvPr/>
        </p:nvSpPr>
        <p:spPr>
          <a:xfrm>
            <a:off x="694082" y="1524258"/>
            <a:ext cx="10803834" cy="4001095"/>
          </a:xfrm>
          <a:prstGeom prst="rect">
            <a:avLst/>
          </a:prstGeom>
        </p:spPr>
        <p:txBody>
          <a:bodyPr wrap="square">
            <a:spAutoFit/>
          </a:bodyPr>
          <a:lstStyle/>
          <a:p>
            <a:pPr marL="285750" indent="-285750" algn="l" rtl="0">
              <a:spcBef>
                <a:spcPts val="600"/>
              </a:spcBef>
              <a:buFont typeface="Wingdings" panose="05000000000000000000" pitchFamily="2" charset="2"/>
              <a:buChar char="ü"/>
            </a:pPr>
            <a:r>
              <a:rPr lang="ru-Ru" sz="2600" b="0" i="0" u="none" baseline="0">
                <a:latin typeface="Arial" panose="020B0604020202020204" pitchFamily="34" charset="0"/>
                <a:ea typeface="Gill Sans MT" panose="020B0502020104020203" pitchFamily="34" charset="0"/>
                <a:cs typeface="Arial" panose="020B0604020202020204" pitchFamily="34" charset="0"/>
              </a:rPr>
              <a:t>Более точное определение первоочередных и вторичных задач методики NSCA</a:t>
            </a:r>
          </a:p>
          <a:p>
            <a:pPr marL="285750" indent="-285750" algn="l" rtl="0">
              <a:spcBef>
                <a:spcPts val="600"/>
              </a:spcBef>
              <a:buFont typeface="Wingdings" panose="05000000000000000000" pitchFamily="2" charset="2"/>
              <a:buChar char="ü"/>
            </a:pPr>
            <a:r>
              <a:rPr lang="ru-Ru" sz="2600" b="0" i="0" u="none" baseline="0">
                <a:latin typeface="Arial" panose="020B0604020202020204" pitchFamily="34" charset="0"/>
                <a:ea typeface="Gill Sans MT" panose="020B0502020104020203" pitchFamily="34" charset="0"/>
                <a:cs typeface="Arial" panose="020B0604020202020204" pitchFamily="34" charset="0"/>
              </a:rPr>
              <a:t>Стандартизация инструментов, методов и шаблонов отчетов по сбору данных (а также полученных в результате данных)</a:t>
            </a:r>
          </a:p>
          <a:p>
            <a:pPr marL="285750" indent="-285750" algn="l" rtl="0">
              <a:spcBef>
                <a:spcPts val="600"/>
              </a:spcBef>
              <a:buFont typeface="Wingdings" panose="05000000000000000000" pitchFamily="2" charset="2"/>
              <a:buChar char="ü"/>
            </a:pPr>
            <a:r>
              <a:rPr lang="ru-Ru" sz="2600" b="0" i="0" u="none" baseline="0">
                <a:latin typeface="Arial" panose="020B0604020202020204" pitchFamily="34" charset="0"/>
                <a:ea typeface="Gill Sans MT" panose="020B0502020104020203" pitchFamily="34" charset="0"/>
                <a:cs typeface="Arial" panose="020B0604020202020204" pitchFamily="34" charset="0"/>
              </a:rPr>
              <a:t>Повышение качества измерения местных возможностей/устойчивости в управлении цепи поставок</a:t>
            </a:r>
          </a:p>
          <a:p>
            <a:pPr marL="285750" indent="-285750" algn="l" rtl="0">
              <a:spcBef>
                <a:spcPts val="600"/>
              </a:spcBef>
              <a:buFont typeface="Wingdings" panose="05000000000000000000" pitchFamily="2" charset="2"/>
              <a:buChar char="ü"/>
            </a:pPr>
            <a:r>
              <a:rPr lang="ru-Ru" sz="2600" b="0" i="0" u="none" baseline="0">
                <a:latin typeface="Arial" panose="020B0604020202020204" pitchFamily="34" charset="0"/>
                <a:ea typeface="Gill Sans MT" panose="020B0502020104020203" pitchFamily="34" charset="0"/>
                <a:cs typeface="Arial" panose="020B0604020202020204" pitchFamily="34" charset="0"/>
              </a:rPr>
              <a:t>Оказание содействия в отношении использования результатов</a:t>
            </a:r>
          </a:p>
          <a:p>
            <a:pPr marL="285750" indent="-285750" algn="l" rtl="0">
              <a:spcBef>
                <a:spcPts val="600"/>
              </a:spcBef>
              <a:buFont typeface="Wingdings" panose="05000000000000000000" pitchFamily="2" charset="2"/>
              <a:buChar char="ü"/>
            </a:pPr>
            <a:r>
              <a:rPr lang="ru-Ru" sz="2600" b="0" i="0" u="none" baseline="0">
                <a:latin typeface="Arial" panose="020B0604020202020204" pitchFamily="34" charset="0"/>
                <a:ea typeface="Gill Sans MT" panose="020B0502020104020203" pitchFamily="34" charset="0"/>
                <a:cs typeface="Arial" panose="020B0604020202020204" pitchFamily="34" charset="0"/>
              </a:rPr>
              <a:t>Расширения пула организаций и физических лиц, обладающих необходимой квалификацией для проведения NSCA</a:t>
            </a:r>
          </a:p>
        </p:txBody>
      </p:sp>
    </p:spTree>
    <p:extLst>
      <p:ext uri="{BB962C8B-B14F-4D97-AF65-F5344CB8AC3E}">
        <p14:creationId xmlns:p14="http://schemas.microsoft.com/office/powerpoint/2010/main" val="284748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54" y="119134"/>
            <a:ext cx="10996246" cy="609600"/>
          </a:xfrm>
        </p:spPr>
        <p:txBody>
          <a:bodyPr>
            <a:noAutofit/>
          </a:bodyPr>
          <a:lstStyle/>
          <a:p>
            <a:pPr lvl="1" algn="ctr" rtl="0"/>
            <a:r>
              <a:rPr lang="ru-Ru" sz="3200" b="1" i="0" u="none" baseline="0">
                <a:solidFill>
                  <a:srgbClr val="C00000"/>
                </a:solidFill>
                <a:latin typeface="Arial" panose="020B0604020202020204" pitchFamily="34" charset="0"/>
                <a:ea typeface="Arial" charset="0"/>
                <a:cs typeface="Arial" panose="020B0604020202020204" pitchFamily="34" charset="0"/>
              </a:rPr>
              <a:t>Изменения/доработки по сравнению с NSCA 1.0</a:t>
            </a:r>
          </a:p>
        </p:txBody>
      </p:sp>
      <p:sp>
        <p:nvSpPr>
          <p:cNvPr id="3" name="Content Placeholder 2"/>
          <p:cNvSpPr>
            <a:spLocks noGrp="1"/>
          </p:cNvSpPr>
          <p:nvPr>
            <p:ph idx="1"/>
          </p:nvPr>
        </p:nvSpPr>
        <p:spPr>
          <a:xfrm>
            <a:off x="1019909" y="798188"/>
            <a:ext cx="10539300" cy="6101097"/>
          </a:xfrm>
        </p:spPr>
        <p:txBody>
          <a:bodyPr>
            <a:noAutofit/>
          </a:bodyPr>
          <a:lstStyle/>
          <a:p>
            <a:pPr marL="0" indent="0" algn="l" rtl="0">
              <a:lnSpc>
                <a:spcPct val="100000"/>
              </a:lnSpc>
              <a:buNone/>
            </a:pPr>
            <a:r>
              <a:rPr lang="ru-Ru" sz="20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Содержание</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Обновлено содержание и расширено количество модулей (например, Информационная система управления логистикой, Управление, Человеческие ресурсы, холодная цепь)</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Расширен перечень КПЭ для измерения местных возможностей/устойчивости в управлении цепи поставок</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Значительно увеличен объем использования вопросов с двумя вариантами ответа вместо оценок</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Количественная повторяющаяся методика</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Четкая стратегия и методика выборки, адаптированная под конкретные задачи и аудиторию</a:t>
            </a:r>
            <a:endParaRPr lang="ru-Ru" sz="1800" dirty="0">
              <a:latin typeface="Arial" panose="020B0604020202020204" pitchFamily="34" charset="0"/>
              <a:cs typeface="Arial" panose="020B0604020202020204" pitchFamily="34" charset="0"/>
            </a:endParaRPr>
          </a:p>
          <a:p>
            <a:pPr marL="0" indent="0" algn="l" rtl="0">
              <a:lnSpc>
                <a:spcPct val="100000"/>
              </a:lnSpc>
              <a:buNone/>
            </a:pPr>
            <a:r>
              <a:rPr lang="ru-Ru" sz="20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Простота в использовании</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Общедоступный код SurveyCTO, СОП, руководства пользователя, шаблоны</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Код шаблона, основной набор анализов, (полу-) автоматизированный в Excel </a:t>
            </a:r>
            <a:endParaRPr lang="ru-Ru" sz="1800" dirty="0">
              <a:latin typeface="Arial" panose="020B0604020202020204" pitchFamily="34" charset="0"/>
              <a:cs typeface="Arial" panose="020B0604020202020204" pitchFamily="34" charset="0"/>
            </a:endParaRP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Приведен в соответствие с другими инструментами в целях обеспечения принципа взаимности </a:t>
            </a:r>
          </a:p>
          <a:p>
            <a:pPr lvl="1" algn="l" rtl="0">
              <a:lnSpc>
                <a:spcPct val="100000"/>
              </a:lnSpc>
              <a:buFont typeface="Wingdings" panose="05000000000000000000" pitchFamily="2" charset="2"/>
              <a:buChar char="ü"/>
            </a:pPr>
            <a:r>
              <a:rPr lang="ru-Ru" sz="1800" b="0" i="0" u="none" baseline="0">
                <a:latin typeface="Arial" panose="020B0604020202020204" pitchFamily="34" charset="0"/>
                <a:ea typeface="Gill Sans MT" panose="020B0502020104020203" pitchFamily="34" charset="0"/>
                <a:cs typeface="Arial" panose="020B0604020202020204" pitchFamily="34" charset="0"/>
              </a:rPr>
              <a:t>Модульная архитектура с четкими модулями и уровнями обслуживания с возможностью их расширения исполнителем или договорным объемом, который не снижает функциональность модели </a:t>
            </a:r>
          </a:p>
        </p:txBody>
      </p:sp>
      <p:sp>
        <p:nvSpPr>
          <p:cNvPr id="4" name="Slide Number Placeholder 3"/>
          <p:cNvSpPr>
            <a:spLocks noGrp="1"/>
          </p:cNvSpPr>
          <p:nvPr>
            <p:ph type="sldNum" sz="quarter" idx="12"/>
          </p:nvPr>
        </p:nvSpPr>
        <p:spPr/>
        <p:txBody>
          <a:bodyPr/>
          <a:lstStyle/>
          <a:p>
            <a:pPr algn="r" rtl="0"/>
            <a:fld id="{B9F1CF4F-F94A-4E72-8A7A-1D90E0D98BB3}" type="slidenum">
              <a:rPr>
                <a:latin typeface="Arial" panose="020B0604020202020204" pitchFamily="34" charset="0"/>
                <a:cs typeface="Arial" panose="020B0604020202020204" pitchFamily="34" charset="0"/>
              </a:rPr>
              <a:pPr algn="r" rtl="0"/>
              <a:t>9</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4655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SM mtg white bkgd">
  <a:themeElements>
    <a:clrScheme name="from USAID slide">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6B9FD119-04B0-49FA-AC7F-9D8CB4F984A5}"/>
</file>

<file path=customXml/itemProps2.xml><?xml version="1.0" encoding="utf-8"?>
<ds:datastoreItem xmlns:ds="http://schemas.openxmlformats.org/officeDocument/2006/customXml" ds:itemID="{E8A8EF68-BD9C-42BF-AB11-AA0AB4FA8D19}">
  <ds:schemaRefs>
    <ds:schemaRef ds:uri="Microsoft.SharePoint.Taxonomy.ContentTypeSync"/>
  </ds:schemaRefs>
</ds:datastoreItem>
</file>

<file path=customXml/itemProps3.xml><?xml version="1.0" encoding="utf-8"?>
<ds:datastoreItem xmlns:ds="http://schemas.openxmlformats.org/officeDocument/2006/customXml" ds:itemID="{823F6DF4-53AF-40F4-B6A3-045346D80F4C}">
  <ds:schemaRefs>
    <ds:schemaRef ds:uri="http://schemas.microsoft.com/sharepoint/v3/contenttype/forms"/>
  </ds:schemaRefs>
</ds:datastoreItem>
</file>

<file path=customXml/itemProps4.xml><?xml version="1.0" encoding="utf-8"?>
<ds:datastoreItem xmlns:ds="http://schemas.openxmlformats.org/officeDocument/2006/customXml" ds:itemID="{6CCEBB9F-EBE5-4F1A-951B-B5AE3133A41A}">
  <ds:schemaRefs>
    <ds:schemaRef ds:uri="http://schemas.microsoft.com/office/2006/metadata/properties"/>
    <ds:schemaRef ds:uri="http://schemas.microsoft.com/office/infopath/2007/PartnerControls"/>
    <ds:schemaRef ds:uri="8d7096d6-fc66-4344-9e3f-2445529a09f6"/>
  </ds:schemaRefs>
</ds:datastoreItem>
</file>

<file path=docProps/app.xml><?xml version="1.0" encoding="utf-8"?>
<Properties xmlns="http://schemas.openxmlformats.org/officeDocument/2006/extended-properties" xmlns:vt="http://schemas.openxmlformats.org/officeDocument/2006/docPropsVTypes">
  <TotalTime>3141</TotalTime>
  <Words>2107</Words>
  <Application>Microsoft Office PowerPoint</Application>
  <PresentationFormat>Widescreen</PresentationFormat>
  <Paragraphs>257</Paragraphs>
  <Slides>15</Slides>
  <Notes>13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Gill Sans MT</vt:lpstr>
      <vt:lpstr>Times</vt:lpstr>
      <vt:lpstr>Wingdings</vt:lpstr>
      <vt:lpstr>Office Theme</vt:lpstr>
      <vt:lpstr>PSM mtg white bkgd</vt:lpstr>
      <vt:lpstr>PowerPoint Presentation</vt:lpstr>
      <vt:lpstr>Обзор NSCA</vt:lpstr>
      <vt:lpstr>Задачи NSCA</vt:lpstr>
      <vt:lpstr>Краткая история NSCA</vt:lpstr>
      <vt:lpstr>PowerPoint Presentation</vt:lpstr>
      <vt:lpstr>Три потенциальных объема NSCA</vt:lpstr>
      <vt:lpstr>PowerPoint Presentation</vt:lpstr>
      <vt:lpstr>Задачи обновления NSCA</vt:lpstr>
      <vt:lpstr>Изменения/доработки по сравнению с NSCA 1.0</vt:lpstr>
      <vt:lpstr>Инструмент NSCA 2.0 не удовлетворяет все потребности оценки цепи поставок; он может пересекаться с другими ресурсами, но не может заменить их.</vt:lpstr>
      <vt:lpstr>PowerPoint Presentation</vt:lpstr>
      <vt:lpstr>NSCA 2.0 — содержание для партнеров I</vt:lpstr>
      <vt:lpstr>NSCA 2.0 — информация для партнеров II</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Pakhapat Boonchusanong</cp:lastModifiedBy>
  <cp:revision>168</cp:revision>
  <dcterms:created xsi:type="dcterms:W3CDTF">2018-03-22T13:22:45Z</dcterms:created>
  <dcterms:modified xsi:type="dcterms:W3CDTF">2022-08-08T09:37:29Z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